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</p:sldMasterIdLst>
  <p:notesMasterIdLst>
    <p:notesMasterId r:id="rId11"/>
  </p:notesMasterIdLst>
  <p:handoutMasterIdLst>
    <p:handoutMasterId r:id="rId12"/>
  </p:handoutMasterIdLst>
  <p:sldIdLst>
    <p:sldId id="2147475827" r:id="rId5"/>
    <p:sldId id="2147475826" r:id="rId6"/>
    <p:sldId id="2147475835" r:id="rId7"/>
    <p:sldId id="2147475836" r:id="rId8"/>
    <p:sldId id="2147475837" r:id="rId9"/>
    <p:sldId id="2147475711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7D"/>
    <a:srgbClr val="A5E4FF"/>
    <a:srgbClr val="FFAD9B"/>
    <a:srgbClr val="FF947D"/>
    <a:srgbClr val="FFD579"/>
    <a:srgbClr val="FF85FF"/>
    <a:srgbClr val="76D6FF"/>
    <a:srgbClr val="FF40FF"/>
    <a:srgbClr val="CEEBFF"/>
    <a:srgbClr val="2BB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3"/>
    <p:restoredTop sz="94658"/>
  </p:normalViewPr>
  <p:slideViewPr>
    <p:cSldViewPr snapToGrid="0">
      <p:cViewPr varScale="1">
        <p:scale>
          <a:sx n="109" d="100"/>
          <a:sy n="109" d="100"/>
        </p:scale>
        <p:origin x="208" y="4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A05DFD-387E-4456-8798-1CC047817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C049D2-4414-4D53-BCFD-B76DDAC55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A075F-538C-4253-967A-7F673D670707}" type="datetimeFigureOut">
              <a:rPr lang="en-US" smtClean="0"/>
              <a:t>3/30/25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1C25B-C8B5-42CF-9396-CFFF0816BD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DE736-F662-4435-A312-03C7CAE0C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1E9A9-2553-4E03-9A78-5F72B946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855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3C744-7E9A-45BB-888C-25C65BA4B3C8}" type="datetimeFigureOut">
              <a:rPr lang="nl-NL" smtClean="0"/>
              <a:t>30-03-2025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9940D-D835-49BF-ABDA-4919DB9EA05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090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37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79940D-D835-49BF-ABDA-4919DB9EA05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46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catieportaal.uwv.nl/modules/product/default/media/?ItemId=3217" TargetMode="External"/><Relationship Id="rId2" Type="http://schemas.openxmlformats.org/officeDocument/2006/relationships/hyperlink" Target="https://communicatieportaal.uwv.nl/modules/product/mediabank/default/?ItemId=3219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6767170" y="1073688"/>
            <a:ext cx="3349449" cy="1107036"/>
          </a:xfrm>
          <a:prstGeom prst="rect">
            <a:avLst/>
          </a:prstGeom>
        </p:spPr>
      </p:pic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983755" y="0"/>
            <a:ext cx="2107725" cy="953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426186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5740256"/>
            <a:ext cx="12192000" cy="1117744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B70F5C-5251-227E-0BE8-ED750C1C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92748"/>
            <a:ext cx="11317518" cy="9578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FEF7-550F-A26D-F1A7-BF1755225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6" y="1227820"/>
            <a:ext cx="9036050" cy="20680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F940F9-E040-3D5F-9A28-BF4E769DCCC8}"/>
              </a:ext>
            </a:extLst>
          </p:cNvPr>
          <p:cNvGrpSpPr/>
          <p:nvPr userDrawn="1"/>
        </p:nvGrpSpPr>
        <p:grpSpPr>
          <a:xfrm>
            <a:off x="0" y="3648076"/>
            <a:ext cx="12192000" cy="3251200"/>
            <a:chOff x="0" y="3630059"/>
            <a:chExt cx="12192000" cy="32077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998044-5EF8-199F-D682-9932B60F94C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DB9E97-21A2-27C4-1E9F-9FD19D4D4C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66E4EB7-59F2-3717-1D22-29A536A8D44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6029362"/>
            <a:ext cx="1699245" cy="561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2A39DD0-C3EA-F56A-9DA9-8F6DD56B30BF}"/>
              </a:ext>
            </a:extLst>
          </p:cNvPr>
          <p:cNvSpPr/>
          <p:nvPr userDrawn="1"/>
        </p:nvSpPr>
        <p:spPr>
          <a:xfrm>
            <a:off x="9330833" y="41276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6303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3606800"/>
            <a:ext cx="12192000" cy="3251200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394611-2566-B19C-1744-B8FC07471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00690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32E3D51-4597-A0A1-2A2A-9359B4F2818E}"/>
              </a:ext>
            </a:extLst>
          </p:cNvPr>
          <p:cNvGrpSpPr/>
          <p:nvPr userDrawn="1"/>
        </p:nvGrpSpPr>
        <p:grpSpPr>
          <a:xfrm>
            <a:off x="0" y="2449"/>
            <a:ext cx="12192000" cy="6855551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040CA64-B316-EE44-7075-783029747F4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4520ED-A041-DAA7-12D8-78EF2D0140A9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1678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538567-E61D-B23C-FFA3-245ED2698E30}"/>
              </a:ext>
            </a:extLst>
          </p:cNvPr>
          <p:cNvSpPr/>
          <p:nvPr userDrawn="1"/>
        </p:nvSpPr>
        <p:spPr>
          <a:xfrm>
            <a:off x="0" y="-135081"/>
            <a:ext cx="12192000" cy="6972906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B1973891-97F1-7C1D-EE2D-82C866B3FFC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/>
          <a:stretch/>
        </p:blipFill>
        <p:spPr>
          <a:xfrm>
            <a:off x="0" y="-135081"/>
            <a:ext cx="12192000" cy="699308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6472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57AF526-0966-1D62-E9DB-15333436D86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1" y="-1"/>
            <a:ext cx="12192000" cy="687817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72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4E4915B-7C23-8D71-0789-80310C547265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1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47000"/>
                    </a14:imgEffect>
                    <a14:imgEffect>
                      <a14:colorTemperature colorTemp="47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-1" t="28880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54135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6" name="Picture 4" descr="handreiking - Be The Change voor coaching, persoonlijk en verbindend  leiderschap, team coaching">
            <a:extLst>
              <a:ext uri="{FF2B5EF4-FFF2-40B4-BE49-F238E27FC236}">
                <a16:creationId xmlns:a16="http://schemas.microsoft.com/office/drawing/2014/main" id="{54C42E3D-1ECE-6F77-0FFE-242809703F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32" b="2384"/>
          <a:stretch/>
        </p:blipFill>
        <p:spPr bwMode="auto">
          <a:xfrm flipH="1">
            <a:off x="20320" y="-1"/>
            <a:ext cx="12192000" cy="6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45039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4C3FFD-05CD-1F1B-D9D4-C2C5D5882F9B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duotone>
              <a:prstClr val="black"/>
              <a:schemeClr val="accent1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" b="12439"/>
          <a:stretch/>
        </p:blipFill>
        <p:spPr>
          <a:xfrm>
            <a:off x="0" y="-20178"/>
            <a:ext cx="12192000" cy="6878178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29D19665-9214-FC11-DB8F-77C7EB18006C}"/>
              </a:ext>
            </a:extLst>
          </p:cNvPr>
          <p:cNvPicPr>
            <a:picLocks noChangeAspect="1"/>
          </p:cNvPicPr>
          <p:nvPr userDrawn="1"/>
        </p:nvPicPr>
        <p:blipFill rotWithShape="1">
          <a:blip/>
          <a:srcRect r="82176"/>
          <a:stretch/>
        </p:blipFill>
        <p:spPr>
          <a:xfrm>
            <a:off x="9322607" y="191290"/>
            <a:ext cx="571089" cy="80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68083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"/>
            <a:ext cx="12192000" cy="6837825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4" descr="handreiking - Be The Change voor coaching, persoonlijk en verbindend  leiderschap, team coaching">
            <a:extLst>
              <a:ext uri="{FF2B5EF4-FFF2-40B4-BE49-F238E27FC236}">
                <a16:creationId xmlns:a16="http://schemas.microsoft.com/office/drawing/2014/main" id="{54C42E3D-1ECE-6F77-0FFE-242809703F1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832" b="2384"/>
          <a:stretch/>
        </p:blipFill>
        <p:spPr bwMode="auto">
          <a:xfrm flipH="1">
            <a:off x="20320" y="-1"/>
            <a:ext cx="12192000" cy="683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5179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90B30D-DDB2-18CC-C62B-F49B43A316D4}"/>
              </a:ext>
            </a:extLst>
          </p:cNvPr>
          <p:cNvSpPr/>
          <p:nvPr userDrawn="1"/>
        </p:nvSpPr>
        <p:spPr>
          <a:xfrm>
            <a:off x="0" y="-135081"/>
            <a:ext cx="12192000" cy="6972906"/>
          </a:xfrm>
          <a:prstGeom prst="rect">
            <a:avLst/>
          </a:prstGeom>
          <a:pattFill prst="shingle">
            <a:fgClr>
              <a:schemeClr val="accent1">
                <a:lumMod val="75000"/>
              </a:schemeClr>
            </a:fgClr>
            <a:bgClr>
              <a:srgbClr val="007696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57AF526-0966-1D62-E9DB-15333436D864}"/>
              </a:ext>
            </a:extLst>
          </p:cNvPr>
          <p:cNvPicPr>
            <a:picLocks noChangeAspect="1"/>
          </p:cNvPicPr>
          <p:nvPr userDrawn="1"/>
        </p:nvPicPr>
        <p:blipFill rotWithShape="1">
          <a:blip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1" y="-135081"/>
            <a:ext cx="12192000" cy="70132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F7E871-7A86-8BB8-2AE7-4BE228F3F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4A522F2-18DB-0AA6-D9B4-428ECD4C9D1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306388"/>
            <a:ext cx="1699245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5071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Single Corner Rectangle 14">
            <a:extLst>
              <a:ext uri="{FF2B5EF4-FFF2-40B4-BE49-F238E27FC236}">
                <a16:creationId xmlns:a16="http://schemas.microsoft.com/office/drawing/2014/main" id="{DFEEC411-7EF9-B9DF-1D3D-BAB250D3D99D}"/>
              </a:ext>
            </a:extLst>
          </p:cNvPr>
          <p:cNvSpPr/>
          <p:nvPr userDrawn="1"/>
        </p:nvSpPr>
        <p:spPr>
          <a:xfrm>
            <a:off x="0" y="-1"/>
            <a:ext cx="11663755" cy="4506843"/>
          </a:xfrm>
          <a:custGeom>
            <a:avLst/>
            <a:gdLst>
              <a:gd name="connsiteX0" fmla="*/ 0 w 11663755"/>
              <a:gd name="connsiteY0" fmla="*/ 0 h 6321777"/>
              <a:gd name="connsiteX1" fmla="*/ 11663755 w 11663755"/>
              <a:gd name="connsiteY1" fmla="*/ 0 h 6321777"/>
              <a:gd name="connsiteX2" fmla="*/ 11663755 w 11663755"/>
              <a:gd name="connsiteY2" fmla="*/ 0 h 6321777"/>
              <a:gd name="connsiteX3" fmla="*/ 11663755 w 11663755"/>
              <a:gd name="connsiteY3" fmla="*/ 6321777 h 6321777"/>
              <a:gd name="connsiteX4" fmla="*/ 0 w 11663755"/>
              <a:gd name="connsiteY4" fmla="*/ 6321777 h 6321777"/>
              <a:gd name="connsiteX5" fmla="*/ 0 w 11663755"/>
              <a:gd name="connsiteY5" fmla="*/ 0 h 6321777"/>
              <a:gd name="connsiteX0" fmla="*/ 0 w 11663755"/>
              <a:gd name="connsiteY0" fmla="*/ 0 h 6321777"/>
              <a:gd name="connsiteX1" fmla="*/ 11663755 w 11663755"/>
              <a:gd name="connsiteY1" fmla="*/ 0 h 6321777"/>
              <a:gd name="connsiteX2" fmla="*/ 11663755 w 11663755"/>
              <a:gd name="connsiteY2" fmla="*/ 0 h 6321777"/>
              <a:gd name="connsiteX3" fmla="*/ 11661422 w 11663755"/>
              <a:gd name="connsiteY3" fmla="*/ 5768622 h 6321777"/>
              <a:gd name="connsiteX4" fmla="*/ 11663755 w 11663755"/>
              <a:gd name="connsiteY4" fmla="*/ 6321777 h 6321777"/>
              <a:gd name="connsiteX5" fmla="*/ 0 w 11663755"/>
              <a:gd name="connsiteY5" fmla="*/ 6321777 h 6321777"/>
              <a:gd name="connsiteX6" fmla="*/ 0 w 11663755"/>
              <a:gd name="connsiteY6" fmla="*/ 0 h 6321777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1422 w 11663755"/>
              <a:gd name="connsiteY3" fmla="*/ 5768622 h 6321778"/>
              <a:gd name="connsiteX4" fmla="*/ 11663755 w 11663755"/>
              <a:gd name="connsiteY4" fmla="*/ 6321777 h 6321778"/>
              <a:gd name="connsiteX5" fmla="*/ 11164711 w 11663755"/>
              <a:gd name="connsiteY5" fmla="*/ 6321778 h 6321778"/>
              <a:gd name="connsiteX6" fmla="*/ 0 w 11663755"/>
              <a:gd name="connsiteY6" fmla="*/ 6321777 h 6321778"/>
              <a:gd name="connsiteX7" fmla="*/ 0 w 11663755"/>
              <a:gd name="connsiteY7" fmla="*/ 0 h 6321778"/>
              <a:gd name="connsiteX0" fmla="*/ 0 w 12155458"/>
              <a:gd name="connsiteY0" fmla="*/ 0 h 6405889"/>
              <a:gd name="connsiteX1" fmla="*/ 11663755 w 12155458"/>
              <a:gd name="connsiteY1" fmla="*/ 0 h 6405889"/>
              <a:gd name="connsiteX2" fmla="*/ 11663755 w 12155458"/>
              <a:gd name="connsiteY2" fmla="*/ 0 h 6405889"/>
              <a:gd name="connsiteX3" fmla="*/ 11661422 w 12155458"/>
              <a:gd name="connsiteY3" fmla="*/ 5768622 h 6405889"/>
              <a:gd name="connsiteX4" fmla="*/ 11164711 w 12155458"/>
              <a:gd name="connsiteY4" fmla="*/ 6321778 h 6405889"/>
              <a:gd name="connsiteX5" fmla="*/ 0 w 12155458"/>
              <a:gd name="connsiteY5" fmla="*/ 6321777 h 6405889"/>
              <a:gd name="connsiteX6" fmla="*/ 0 w 12155458"/>
              <a:gd name="connsiteY6" fmla="*/ 0 h 6405889"/>
              <a:gd name="connsiteX0" fmla="*/ 0 w 12187844"/>
              <a:gd name="connsiteY0" fmla="*/ 0 h 6321778"/>
              <a:gd name="connsiteX1" fmla="*/ 11663755 w 12187844"/>
              <a:gd name="connsiteY1" fmla="*/ 0 h 6321778"/>
              <a:gd name="connsiteX2" fmla="*/ 11663755 w 12187844"/>
              <a:gd name="connsiteY2" fmla="*/ 0 h 6321778"/>
              <a:gd name="connsiteX3" fmla="*/ 11661422 w 12187844"/>
              <a:gd name="connsiteY3" fmla="*/ 5768622 h 6321778"/>
              <a:gd name="connsiteX4" fmla="*/ 11164711 w 12187844"/>
              <a:gd name="connsiteY4" fmla="*/ 6321778 h 6321778"/>
              <a:gd name="connsiteX5" fmla="*/ 0 w 12187844"/>
              <a:gd name="connsiteY5" fmla="*/ 6321777 h 6321778"/>
              <a:gd name="connsiteX6" fmla="*/ 0 w 12187844"/>
              <a:gd name="connsiteY6" fmla="*/ 0 h 6321778"/>
              <a:gd name="connsiteX0" fmla="*/ 0 w 12181259"/>
              <a:gd name="connsiteY0" fmla="*/ 0 h 6321778"/>
              <a:gd name="connsiteX1" fmla="*/ 11663755 w 12181259"/>
              <a:gd name="connsiteY1" fmla="*/ 0 h 6321778"/>
              <a:gd name="connsiteX2" fmla="*/ 11663755 w 12181259"/>
              <a:gd name="connsiteY2" fmla="*/ 0 h 6321778"/>
              <a:gd name="connsiteX3" fmla="*/ 11661422 w 12181259"/>
              <a:gd name="connsiteY3" fmla="*/ 5768622 h 6321778"/>
              <a:gd name="connsiteX4" fmla="*/ 11164711 w 12181259"/>
              <a:gd name="connsiteY4" fmla="*/ 6321778 h 6321778"/>
              <a:gd name="connsiteX5" fmla="*/ 0 w 12181259"/>
              <a:gd name="connsiteY5" fmla="*/ 6321777 h 6321778"/>
              <a:gd name="connsiteX6" fmla="*/ 0 w 12181259"/>
              <a:gd name="connsiteY6" fmla="*/ 0 h 6321778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1422 w 11663755"/>
              <a:gd name="connsiteY3" fmla="*/ 5768622 h 6321778"/>
              <a:gd name="connsiteX4" fmla="*/ 11164711 w 11663755"/>
              <a:gd name="connsiteY4" fmla="*/ 6321778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  <a:gd name="connsiteX0" fmla="*/ 0 w 11663755"/>
              <a:gd name="connsiteY0" fmla="*/ 0 h 6321786"/>
              <a:gd name="connsiteX1" fmla="*/ 11663755 w 11663755"/>
              <a:gd name="connsiteY1" fmla="*/ 0 h 6321786"/>
              <a:gd name="connsiteX2" fmla="*/ 11663755 w 11663755"/>
              <a:gd name="connsiteY2" fmla="*/ 0 h 6321786"/>
              <a:gd name="connsiteX3" fmla="*/ 11661422 w 11663755"/>
              <a:gd name="connsiteY3" fmla="*/ 5768622 h 6321786"/>
              <a:gd name="connsiteX4" fmla="*/ 11164711 w 11663755"/>
              <a:gd name="connsiteY4" fmla="*/ 6321778 h 6321786"/>
              <a:gd name="connsiteX5" fmla="*/ 0 w 11663755"/>
              <a:gd name="connsiteY5" fmla="*/ 6321777 h 6321786"/>
              <a:gd name="connsiteX6" fmla="*/ 0 w 11663755"/>
              <a:gd name="connsiteY6" fmla="*/ 0 h 6321786"/>
              <a:gd name="connsiteX0" fmla="*/ 0 w 11663755"/>
              <a:gd name="connsiteY0" fmla="*/ 0 h 6321786"/>
              <a:gd name="connsiteX1" fmla="*/ 11663755 w 11663755"/>
              <a:gd name="connsiteY1" fmla="*/ 0 h 6321786"/>
              <a:gd name="connsiteX2" fmla="*/ 11663755 w 11663755"/>
              <a:gd name="connsiteY2" fmla="*/ 0 h 6321786"/>
              <a:gd name="connsiteX3" fmla="*/ 11661422 w 11663755"/>
              <a:gd name="connsiteY3" fmla="*/ 5768622 h 6321786"/>
              <a:gd name="connsiteX4" fmla="*/ 11164711 w 11663755"/>
              <a:gd name="connsiteY4" fmla="*/ 6321778 h 6321786"/>
              <a:gd name="connsiteX5" fmla="*/ 0 w 11663755"/>
              <a:gd name="connsiteY5" fmla="*/ 6321777 h 6321786"/>
              <a:gd name="connsiteX6" fmla="*/ 0 w 11663755"/>
              <a:gd name="connsiteY6" fmla="*/ 0 h 6321786"/>
              <a:gd name="connsiteX0" fmla="*/ 0 w 12176395"/>
              <a:gd name="connsiteY0" fmla="*/ 0 h 6354151"/>
              <a:gd name="connsiteX1" fmla="*/ 11663755 w 12176395"/>
              <a:gd name="connsiteY1" fmla="*/ 0 h 6354151"/>
              <a:gd name="connsiteX2" fmla="*/ 11663755 w 12176395"/>
              <a:gd name="connsiteY2" fmla="*/ 0 h 6354151"/>
              <a:gd name="connsiteX3" fmla="*/ 11656584 w 12176395"/>
              <a:gd name="connsiteY3" fmla="*/ 5884736 h 6354151"/>
              <a:gd name="connsiteX4" fmla="*/ 11164711 w 12176395"/>
              <a:gd name="connsiteY4" fmla="*/ 6321778 h 6354151"/>
              <a:gd name="connsiteX5" fmla="*/ 0 w 12176395"/>
              <a:gd name="connsiteY5" fmla="*/ 6321777 h 6354151"/>
              <a:gd name="connsiteX6" fmla="*/ 0 w 12176395"/>
              <a:gd name="connsiteY6" fmla="*/ 0 h 6354151"/>
              <a:gd name="connsiteX0" fmla="*/ 0 w 12176395"/>
              <a:gd name="connsiteY0" fmla="*/ 0 h 6354151"/>
              <a:gd name="connsiteX1" fmla="*/ 11663755 w 12176395"/>
              <a:gd name="connsiteY1" fmla="*/ 0 h 6354151"/>
              <a:gd name="connsiteX2" fmla="*/ 11663755 w 12176395"/>
              <a:gd name="connsiteY2" fmla="*/ 0 h 6354151"/>
              <a:gd name="connsiteX3" fmla="*/ 11656584 w 12176395"/>
              <a:gd name="connsiteY3" fmla="*/ 5884736 h 6354151"/>
              <a:gd name="connsiteX4" fmla="*/ 11164711 w 12176395"/>
              <a:gd name="connsiteY4" fmla="*/ 6321778 h 6354151"/>
              <a:gd name="connsiteX5" fmla="*/ 0 w 12176395"/>
              <a:gd name="connsiteY5" fmla="*/ 6321777 h 6354151"/>
              <a:gd name="connsiteX6" fmla="*/ 0 w 12176395"/>
              <a:gd name="connsiteY6" fmla="*/ 0 h 6354151"/>
              <a:gd name="connsiteX0" fmla="*/ 0 w 11663755"/>
              <a:gd name="connsiteY0" fmla="*/ 0 h 6326197"/>
              <a:gd name="connsiteX1" fmla="*/ 11663755 w 11663755"/>
              <a:gd name="connsiteY1" fmla="*/ 0 h 6326197"/>
              <a:gd name="connsiteX2" fmla="*/ 11663755 w 11663755"/>
              <a:gd name="connsiteY2" fmla="*/ 0 h 6326197"/>
              <a:gd name="connsiteX3" fmla="*/ 11656584 w 11663755"/>
              <a:gd name="connsiteY3" fmla="*/ 5884736 h 6326197"/>
              <a:gd name="connsiteX4" fmla="*/ 11164711 w 11663755"/>
              <a:gd name="connsiteY4" fmla="*/ 6321778 h 6326197"/>
              <a:gd name="connsiteX5" fmla="*/ 0 w 11663755"/>
              <a:gd name="connsiteY5" fmla="*/ 6321777 h 6326197"/>
              <a:gd name="connsiteX6" fmla="*/ 0 w 11663755"/>
              <a:gd name="connsiteY6" fmla="*/ 0 h 6326197"/>
              <a:gd name="connsiteX0" fmla="*/ 0 w 11663755"/>
              <a:gd name="connsiteY0" fmla="*/ 0 h 6332648"/>
              <a:gd name="connsiteX1" fmla="*/ 11663755 w 11663755"/>
              <a:gd name="connsiteY1" fmla="*/ 0 h 6332648"/>
              <a:gd name="connsiteX2" fmla="*/ 11663755 w 11663755"/>
              <a:gd name="connsiteY2" fmla="*/ 0 h 6332648"/>
              <a:gd name="connsiteX3" fmla="*/ 11656584 w 11663755"/>
              <a:gd name="connsiteY3" fmla="*/ 5884736 h 6332648"/>
              <a:gd name="connsiteX4" fmla="*/ 11164711 w 11663755"/>
              <a:gd name="connsiteY4" fmla="*/ 6321778 h 6332648"/>
              <a:gd name="connsiteX5" fmla="*/ 0 w 11663755"/>
              <a:gd name="connsiteY5" fmla="*/ 6321777 h 6332648"/>
              <a:gd name="connsiteX6" fmla="*/ 0 w 11663755"/>
              <a:gd name="connsiteY6" fmla="*/ 0 h 6332648"/>
              <a:gd name="connsiteX0" fmla="*/ 0 w 11663755"/>
              <a:gd name="connsiteY0" fmla="*/ 0 h 6324047"/>
              <a:gd name="connsiteX1" fmla="*/ 11663755 w 11663755"/>
              <a:gd name="connsiteY1" fmla="*/ 0 h 6324047"/>
              <a:gd name="connsiteX2" fmla="*/ 11663755 w 11663755"/>
              <a:gd name="connsiteY2" fmla="*/ 0 h 6324047"/>
              <a:gd name="connsiteX3" fmla="*/ 11656584 w 11663755"/>
              <a:gd name="connsiteY3" fmla="*/ 5884736 h 6324047"/>
              <a:gd name="connsiteX4" fmla="*/ 11164711 w 11663755"/>
              <a:gd name="connsiteY4" fmla="*/ 6321778 h 6324047"/>
              <a:gd name="connsiteX5" fmla="*/ 0 w 11663755"/>
              <a:gd name="connsiteY5" fmla="*/ 6321777 h 6324047"/>
              <a:gd name="connsiteX6" fmla="*/ 0 w 11663755"/>
              <a:gd name="connsiteY6" fmla="*/ 0 h 6324047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56584 w 11663755"/>
              <a:gd name="connsiteY3" fmla="*/ 5884736 h 6321778"/>
              <a:gd name="connsiteX4" fmla="*/ 11164711 w 11663755"/>
              <a:gd name="connsiteY4" fmla="*/ 6321778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  <a:gd name="connsiteX0" fmla="*/ 0 w 12176395"/>
              <a:gd name="connsiteY0" fmla="*/ 0 h 6358093"/>
              <a:gd name="connsiteX1" fmla="*/ 11663755 w 12176395"/>
              <a:gd name="connsiteY1" fmla="*/ 0 h 6358093"/>
              <a:gd name="connsiteX2" fmla="*/ 11663755 w 12176395"/>
              <a:gd name="connsiteY2" fmla="*/ 0 h 6358093"/>
              <a:gd name="connsiteX3" fmla="*/ 11656584 w 12176395"/>
              <a:gd name="connsiteY3" fmla="*/ 5831517 h 6358093"/>
              <a:gd name="connsiteX4" fmla="*/ 11164711 w 12176395"/>
              <a:gd name="connsiteY4" fmla="*/ 6321778 h 6358093"/>
              <a:gd name="connsiteX5" fmla="*/ 0 w 12176395"/>
              <a:gd name="connsiteY5" fmla="*/ 6321777 h 6358093"/>
              <a:gd name="connsiteX6" fmla="*/ 0 w 12176395"/>
              <a:gd name="connsiteY6" fmla="*/ 0 h 6358093"/>
              <a:gd name="connsiteX0" fmla="*/ 0 w 11663755"/>
              <a:gd name="connsiteY0" fmla="*/ 0 h 6323688"/>
              <a:gd name="connsiteX1" fmla="*/ 11663755 w 11663755"/>
              <a:gd name="connsiteY1" fmla="*/ 0 h 6323688"/>
              <a:gd name="connsiteX2" fmla="*/ 11663755 w 11663755"/>
              <a:gd name="connsiteY2" fmla="*/ 0 h 6323688"/>
              <a:gd name="connsiteX3" fmla="*/ 11656584 w 11663755"/>
              <a:gd name="connsiteY3" fmla="*/ 5831517 h 6323688"/>
              <a:gd name="connsiteX4" fmla="*/ 11164711 w 11663755"/>
              <a:gd name="connsiteY4" fmla="*/ 6321778 h 6323688"/>
              <a:gd name="connsiteX5" fmla="*/ 0 w 11663755"/>
              <a:gd name="connsiteY5" fmla="*/ 6321777 h 6323688"/>
              <a:gd name="connsiteX6" fmla="*/ 0 w 11663755"/>
              <a:gd name="connsiteY6" fmla="*/ 0 h 6323688"/>
              <a:gd name="connsiteX0" fmla="*/ 0 w 11690783"/>
              <a:gd name="connsiteY0" fmla="*/ 0 h 6466058"/>
              <a:gd name="connsiteX1" fmla="*/ 11663755 w 11690783"/>
              <a:gd name="connsiteY1" fmla="*/ 0 h 6466058"/>
              <a:gd name="connsiteX2" fmla="*/ 11663755 w 11690783"/>
              <a:gd name="connsiteY2" fmla="*/ 0 h 6466058"/>
              <a:gd name="connsiteX3" fmla="*/ 11656584 w 11690783"/>
              <a:gd name="connsiteY3" fmla="*/ 5831517 h 6466058"/>
              <a:gd name="connsiteX4" fmla="*/ 11226080 w 11690783"/>
              <a:gd name="connsiteY4" fmla="*/ 6313171 h 6466058"/>
              <a:gd name="connsiteX5" fmla="*/ 0 w 11690783"/>
              <a:gd name="connsiteY5" fmla="*/ 6321777 h 6466058"/>
              <a:gd name="connsiteX6" fmla="*/ 0 w 11690783"/>
              <a:gd name="connsiteY6" fmla="*/ 0 h 6466058"/>
              <a:gd name="connsiteX0" fmla="*/ 0 w 12199604"/>
              <a:gd name="connsiteY0" fmla="*/ 0 h 6383014"/>
              <a:gd name="connsiteX1" fmla="*/ 11663755 w 12199604"/>
              <a:gd name="connsiteY1" fmla="*/ 0 h 6383014"/>
              <a:gd name="connsiteX2" fmla="*/ 11663755 w 12199604"/>
              <a:gd name="connsiteY2" fmla="*/ 0 h 6383014"/>
              <a:gd name="connsiteX3" fmla="*/ 11662721 w 12199604"/>
              <a:gd name="connsiteY3" fmla="*/ 5736826 h 6383014"/>
              <a:gd name="connsiteX4" fmla="*/ 11226080 w 12199604"/>
              <a:gd name="connsiteY4" fmla="*/ 6313171 h 6383014"/>
              <a:gd name="connsiteX5" fmla="*/ 0 w 12199604"/>
              <a:gd name="connsiteY5" fmla="*/ 6321777 h 6383014"/>
              <a:gd name="connsiteX6" fmla="*/ 0 w 12199604"/>
              <a:gd name="connsiteY6" fmla="*/ 0 h 6383014"/>
              <a:gd name="connsiteX0" fmla="*/ 0 w 12216538"/>
              <a:gd name="connsiteY0" fmla="*/ 0 h 6370245"/>
              <a:gd name="connsiteX1" fmla="*/ 11663755 w 12216538"/>
              <a:gd name="connsiteY1" fmla="*/ 0 h 6370245"/>
              <a:gd name="connsiteX2" fmla="*/ 11663755 w 12216538"/>
              <a:gd name="connsiteY2" fmla="*/ 0 h 6370245"/>
              <a:gd name="connsiteX3" fmla="*/ 11662721 w 12216538"/>
              <a:gd name="connsiteY3" fmla="*/ 5736826 h 6370245"/>
              <a:gd name="connsiteX4" fmla="*/ 11226080 w 12216538"/>
              <a:gd name="connsiteY4" fmla="*/ 6313171 h 6370245"/>
              <a:gd name="connsiteX5" fmla="*/ 0 w 12216538"/>
              <a:gd name="connsiteY5" fmla="*/ 6321777 h 6370245"/>
              <a:gd name="connsiteX6" fmla="*/ 0 w 12216538"/>
              <a:gd name="connsiteY6" fmla="*/ 0 h 6370245"/>
              <a:gd name="connsiteX0" fmla="*/ 0 w 12219972"/>
              <a:gd name="connsiteY0" fmla="*/ 0 h 6358161"/>
              <a:gd name="connsiteX1" fmla="*/ 11663755 w 12219972"/>
              <a:gd name="connsiteY1" fmla="*/ 0 h 6358161"/>
              <a:gd name="connsiteX2" fmla="*/ 11663755 w 12219972"/>
              <a:gd name="connsiteY2" fmla="*/ 0 h 6358161"/>
              <a:gd name="connsiteX3" fmla="*/ 11662721 w 12219972"/>
              <a:gd name="connsiteY3" fmla="*/ 5736826 h 6358161"/>
              <a:gd name="connsiteX4" fmla="*/ 11226080 w 12219972"/>
              <a:gd name="connsiteY4" fmla="*/ 6313171 h 6358161"/>
              <a:gd name="connsiteX5" fmla="*/ 0 w 12219972"/>
              <a:gd name="connsiteY5" fmla="*/ 6321777 h 6358161"/>
              <a:gd name="connsiteX6" fmla="*/ 0 w 12219972"/>
              <a:gd name="connsiteY6" fmla="*/ 0 h 6358161"/>
              <a:gd name="connsiteX0" fmla="*/ 0 w 11663755"/>
              <a:gd name="connsiteY0" fmla="*/ 0 h 6321778"/>
              <a:gd name="connsiteX1" fmla="*/ 11663755 w 11663755"/>
              <a:gd name="connsiteY1" fmla="*/ 0 h 6321778"/>
              <a:gd name="connsiteX2" fmla="*/ 11663755 w 11663755"/>
              <a:gd name="connsiteY2" fmla="*/ 0 h 6321778"/>
              <a:gd name="connsiteX3" fmla="*/ 11662721 w 11663755"/>
              <a:gd name="connsiteY3" fmla="*/ 5736826 h 6321778"/>
              <a:gd name="connsiteX4" fmla="*/ 11226080 w 11663755"/>
              <a:gd name="connsiteY4" fmla="*/ 6313171 h 6321778"/>
              <a:gd name="connsiteX5" fmla="*/ 0 w 11663755"/>
              <a:gd name="connsiteY5" fmla="*/ 6321777 h 6321778"/>
              <a:gd name="connsiteX6" fmla="*/ 0 w 11663755"/>
              <a:gd name="connsiteY6" fmla="*/ 0 h 6321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63755" h="6321778">
                <a:moveTo>
                  <a:pt x="0" y="0"/>
                </a:moveTo>
                <a:lnTo>
                  <a:pt x="11663755" y="0"/>
                </a:lnTo>
                <a:lnTo>
                  <a:pt x="11663755" y="0"/>
                </a:lnTo>
                <a:cubicBezTo>
                  <a:pt x="11662977" y="1922874"/>
                  <a:pt x="11662024" y="5235560"/>
                  <a:pt x="11662721" y="5736826"/>
                </a:cubicBezTo>
                <a:cubicBezTo>
                  <a:pt x="11663418" y="6238092"/>
                  <a:pt x="11592680" y="6310370"/>
                  <a:pt x="11226080" y="6313171"/>
                </a:cubicBezTo>
                <a:lnTo>
                  <a:pt x="0" y="632177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 t="-7541" b="-63587"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54184" y="701155"/>
            <a:ext cx="2256749" cy="766647"/>
          </a:xfrm>
          <a:prstGeom prst="rect">
            <a:avLst/>
          </a:prstGeom>
        </p:spPr>
      </p:pic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7357475" y="1032208"/>
            <a:ext cx="3801618" cy="1815882"/>
          </a:xfrm>
          <a:prstGeom prst="rect">
            <a:avLst/>
          </a:prstGeom>
          <a:noFill/>
          <a:effectLst>
            <a:outerShdw blurRad="142206" dir="5400000" algn="t" rotWithShape="0">
              <a:prstClr val="black">
                <a:alpha val="54364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/>
            <a:r>
              <a:rPr lang="nl-NL" sz="2000" b="1" i="0" u="none" strike="noStrike" cap="all" dirty="0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 dirty="0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 dirty="0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953" y="5446299"/>
            <a:ext cx="10999864" cy="1014711"/>
          </a:xfrm>
        </p:spPr>
        <p:txBody>
          <a:bodyPr wrap="square" lIns="91440"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0531266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74CC42E-B506-1AE4-3766-72CEB61E2F0A}"/>
              </a:ext>
            </a:extLst>
          </p:cNvPr>
          <p:cNvGrpSpPr/>
          <p:nvPr userDrawn="1"/>
        </p:nvGrpSpPr>
        <p:grpSpPr>
          <a:xfrm>
            <a:off x="0" y="3047999"/>
            <a:ext cx="12192000" cy="1460501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C0B9BA-D9C1-605B-BA18-01D48A2ECE01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AA9CDE-1828-DA78-54BE-33C5422CAF8C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F90713-1C70-9160-CE0B-3E3EA16F517B}"/>
              </a:ext>
            </a:extLst>
          </p:cNvPr>
          <p:cNvGrpSpPr/>
          <p:nvPr userDrawn="1"/>
        </p:nvGrpSpPr>
        <p:grpSpPr>
          <a:xfrm>
            <a:off x="1178559" y="2810543"/>
            <a:ext cx="1937284" cy="1937284"/>
            <a:chOff x="1109713" y="2513646"/>
            <a:chExt cx="2218022" cy="221802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6C4948-76AE-0F35-387E-5BDC64DD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713" y="2513646"/>
              <a:ext cx="2218022" cy="2218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1E830E-B906-ADF1-63E9-236FEB1E1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869" y="3217803"/>
              <a:ext cx="809709" cy="809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59298C-12BC-5481-0CD9-7D395F8B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6" y="3299329"/>
            <a:ext cx="9035378" cy="9578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098498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C78D54-0D99-53EE-4879-CE0FC0188FB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7"/>
          <a:stretch/>
        </p:blipFill>
        <p:spPr bwMode="auto">
          <a:xfrm>
            <a:off x="0" y="10"/>
            <a:ext cx="6525768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51F87761-9F52-0F91-B7AE-666EFB9EC6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 bwMode="auto">
          <a:xfrm>
            <a:off x="6096000" y="10"/>
            <a:ext cx="609600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C86E83-BF12-51C3-7A02-A26EA41F1F7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" t="-14758" b="26740"/>
          <a:stretch/>
        </p:blipFill>
        <p:spPr bwMode="auto">
          <a:xfrm>
            <a:off x="0" y="3429000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78099BB-A21D-63EE-2580-11B789C78C3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-3486" b="3663"/>
          <a:stretch/>
        </p:blipFill>
        <p:spPr bwMode="auto">
          <a:xfrm>
            <a:off x="5998464" y="3273552"/>
            <a:ext cx="6419927" cy="358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74CC42E-B506-1AE4-3766-72CEB61E2F0A}"/>
              </a:ext>
            </a:extLst>
          </p:cNvPr>
          <p:cNvGrpSpPr/>
          <p:nvPr userDrawn="1"/>
        </p:nvGrpSpPr>
        <p:grpSpPr>
          <a:xfrm>
            <a:off x="0" y="3047999"/>
            <a:ext cx="12192000" cy="1460501"/>
            <a:chOff x="0" y="3630059"/>
            <a:chExt cx="12192000" cy="320776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FC0B9BA-D9C1-605B-BA18-01D48A2ECE01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AA9CDE-1828-DA78-54BE-33C5422CAF8C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F90713-1C70-9160-CE0B-3E3EA16F517B}"/>
              </a:ext>
            </a:extLst>
          </p:cNvPr>
          <p:cNvGrpSpPr/>
          <p:nvPr userDrawn="1"/>
        </p:nvGrpSpPr>
        <p:grpSpPr>
          <a:xfrm>
            <a:off x="1178559" y="2810543"/>
            <a:ext cx="1937284" cy="1937284"/>
            <a:chOff x="1109713" y="2513646"/>
            <a:chExt cx="2218022" cy="221802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D6C4948-76AE-0F35-387E-5BDC64DD3B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109713" y="2513646"/>
              <a:ext cx="2218022" cy="221802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1E830E-B906-ADF1-63E9-236FEB1E14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869" y="3217803"/>
              <a:ext cx="809709" cy="80970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59298C-12BC-5481-0CD9-7D395F8BE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4696" y="3299329"/>
            <a:ext cx="9035378" cy="95783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902582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6FB6F-6E15-3E03-2410-D0C5499ED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899B1-8167-9FB8-B1BD-25FFA591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14B23-50A2-32C5-DE89-07F585462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191F8-B523-A324-97A1-B39FB909D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3/30/25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36E9B-4652-9AB0-DF93-E5A6D1B88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3015B-F662-B438-0DFE-1515DA2C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42814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CFC85-68E5-4299-F47D-5E77463D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098919-BB79-F26F-045B-72D206F52A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CCB37-DD31-EB9E-AF6C-8B32AD925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0FCB1-6A68-C185-E57E-69776B887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3/30/25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30DF1-786E-221A-E4FC-D5E3F322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7AEF5-D38E-4C95-3D01-AD76B8F9D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9917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032AD-CA55-ACA4-692A-AE6726B0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4B1E10-E878-42E8-F9D1-7E0611E5F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42662-FF16-9E62-4C26-B0AD5DD102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3/30/25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BEBE-838A-5B2A-262F-181B297A6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6668F-0C15-8813-D089-C7E7A1C8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83737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9D4AA6-CDFA-E307-4379-442DB4BF8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A5560-E806-492E-BA99-BB6556263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B11A0-BAB0-92AE-1BEC-E1B97705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3/30/25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FE6AB-E792-5680-4632-CF55143D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6B751-B4E0-5D40-EE16-69CB218F9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6121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nl-NL" noProof="0"/>
              <a:t>Klik om hier </a:t>
            </a:r>
            <a:br>
              <a:rPr lang="nl-NL" noProof="0"/>
            </a:br>
            <a:r>
              <a:rPr lang="nl-NL" noProof="0" err="1"/>
              <a:t>Diatitel</a:t>
            </a:r>
            <a:r>
              <a:rPr lang="nl-NL" noProof="0"/>
              <a:t> hier</a:t>
            </a:r>
          </a:p>
        </p:txBody>
      </p:sp>
      <p:sp>
        <p:nvSpPr>
          <p:cNvPr id="13" name="Tijdelijke aanduiding voor tekst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3" name="Tijdelijke aanduiding voor grafiek 2" title="Decoratief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3777747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grafiek wilt toevoegen</a:t>
            </a:r>
          </a:p>
        </p:txBody>
      </p:sp>
      <p:sp>
        <p:nvSpPr>
          <p:cNvPr id="4" name="Tijdelijke aanduiding voor afbeelding 3" title="Decoratief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451491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EA9182-444B-47BE-8176-55B363FE150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40"/>
            <a:ext cx="110484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  <a:p>
            <a:pPr lvl="4"/>
            <a:r>
              <a:rPr lang="en-US" err="1"/>
              <a:t>Niveau</a:t>
            </a:r>
            <a:r>
              <a:rPr lang="en-US"/>
              <a:t> 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FA214-7D25-4F33-80AA-CD7E73BCBB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36A311-11CE-4481-9A89-10E6CFA78B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25600-7D57-4AB4-A7AD-82F3A45B7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1" y="285752"/>
            <a:ext cx="11049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7052460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 Placeholder 3">
            <a:extLst>
              <a:ext uri="{FF2B5EF4-FFF2-40B4-BE49-F238E27FC236}">
                <a16:creationId xmlns:a16="http://schemas.microsoft.com/office/drawing/2014/main" id="{BFF98558-5884-4779-A660-F7338CAAF7CE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047668" y="6285601"/>
            <a:ext cx="572400" cy="572400"/>
          </a:xfrm>
          <a:prstGeom prst="rect">
            <a:avLst/>
          </a:prstGeom>
          <a:blipFill>
            <a:blip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rgbClr val="0078D2"/>
            </a:solidFill>
          </a:ln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lang="nl-NL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57300" marR="0" indent="-179388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–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19250" indent="-179388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/>
              <a:t>    </a:t>
            </a:r>
          </a:p>
        </p:txBody>
      </p:sp>
      <p:sp>
        <p:nvSpPr>
          <p:cNvPr id="164" name="Picture Placeholder 163">
            <a:extLst>
              <a:ext uri="{FF2B5EF4-FFF2-40B4-BE49-F238E27FC236}">
                <a16:creationId xmlns:a16="http://schemas.microsoft.com/office/drawing/2014/main" id="{A606E928-CA9F-41D1-907A-E43074D18D6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234000" y="3"/>
            <a:ext cx="5958000" cy="6857995"/>
          </a:xfrm>
          <a:custGeom>
            <a:avLst/>
            <a:gdLst>
              <a:gd name="connsiteX0" fmla="*/ 0 w 5958000"/>
              <a:gd name="connsiteY0" fmla="*/ 0 h 6857995"/>
              <a:gd name="connsiteX1" fmla="*/ 5958000 w 5958000"/>
              <a:gd name="connsiteY1" fmla="*/ 0 h 6857995"/>
              <a:gd name="connsiteX2" fmla="*/ 5958000 w 5958000"/>
              <a:gd name="connsiteY2" fmla="*/ 6857995 h 6857995"/>
              <a:gd name="connsiteX3" fmla="*/ 5386068 w 5958000"/>
              <a:gd name="connsiteY3" fmla="*/ 6857995 h 6857995"/>
              <a:gd name="connsiteX4" fmla="*/ 5386068 w 5958000"/>
              <a:gd name="connsiteY4" fmla="*/ 6285596 h 6857995"/>
              <a:gd name="connsiteX5" fmla="*/ 4813668 w 5958000"/>
              <a:gd name="connsiteY5" fmla="*/ 6285596 h 6857995"/>
              <a:gd name="connsiteX6" fmla="*/ 4813668 w 5958000"/>
              <a:gd name="connsiteY6" fmla="*/ 6857995 h 6857995"/>
              <a:gd name="connsiteX7" fmla="*/ 0 w 5958000"/>
              <a:gd name="connsiteY7" fmla="*/ 6857995 h 685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58000" h="6857995">
                <a:moveTo>
                  <a:pt x="0" y="0"/>
                </a:moveTo>
                <a:lnTo>
                  <a:pt x="5958000" y="0"/>
                </a:lnTo>
                <a:lnTo>
                  <a:pt x="5958000" y="6857995"/>
                </a:lnTo>
                <a:lnTo>
                  <a:pt x="5386068" y="6857995"/>
                </a:lnTo>
                <a:lnTo>
                  <a:pt x="5386068" y="6285596"/>
                </a:lnTo>
                <a:lnTo>
                  <a:pt x="4813668" y="6285596"/>
                </a:lnTo>
                <a:lnTo>
                  <a:pt x="4813668" y="6857995"/>
                </a:lnTo>
                <a:lnTo>
                  <a:pt x="0" y="6857995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1476000"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/>
            </a:lvl1pPr>
          </a:lstStyle>
          <a:p>
            <a:r>
              <a:rPr lang="nl-NL"/>
              <a:t>Klik om foto toe te voegen.</a:t>
            </a:r>
            <a:br>
              <a:rPr lang="nl-NL"/>
            </a:br>
            <a:r>
              <a:rPr lang="nl-NL"/>
              <a:t>Foto’s kun je kiezen uit de Mediabank in het UWV Communicatieportaal. 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6962ED52-3B89-4B31-B08C-CFF4417F8A1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571500" y="1531940"/>
            <a:ext cx="5382000" cy="457358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err="1"/>
              <a:t>Niveau</a:t>
            </a:r>
            <a:r>
              <a:rPr lang="en-US"/>
              <a:t> 1</a:t>
            </a:r>
          </a:p>
          <a:p>
            <a:pPr lvl="1"/>
            <a:r>
              <a:rPr lang="en-US" err="1"/>
              <a:t>Niveau</a:t>
            </a:r>
            <a:r>
              <a:rPr lang="en-US"/>
              <a:t> 2</a:t>
            </a:r>
          </a:p>
          <a:p>
            <a:pPr lvl="2"/>
            <a:r>
              <a:rPr lang="en-US" err="1"/>
              <a:t>Niveau</a:t>
            </a:r>
            <a:r>
              <a:rPr lang="en-US"/>
              <a:t> 3</a:t>
            </a:r>
          </a:p>
          <a:p>
            <a:pPr lvl="3"/>
            <a:r>
              <a:rPr lang="en-US" err="1"/>
              <a:t>Niveau</a:t>
            </a:r>
            <a:r>
              <a:rPr lang="en-US"/>
              <a:t> 4</a:t>
            </a:r>
          </a:p>
          <a:p>
            <a:pPr lvl="4"/>
            <a:r>
              <a:rPr lang="en-US" err="1"/>
              <a:t>Niveau</a:t>
            </a:r>
            <a:r>
              <a:rPr lang="en-US"/>
              <a:t> 5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9D07D11-4859-4E21-964B-B61752A83E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71500" y="285752"/>
            <a:ext cx="5382000" cy="1238248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E21273-48D4-4CD3-97E4-B10DD76EAD5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5B20D-6C7E-4B4E-8533-6FE40B3DDF2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5" name="Content Placeholder 1">
            <a:extLst>
              <a:ext uri="{FF2B5EF4-FFF2-40B4-BE49-F238E27FC236}">
                <a16:creationId xmlns:a16="http://schemas.microsoft.com/office/drawing/2014/main" id="{3038F346-C3C7-4653-9D64-E62A8B0F32BB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2651266" y="1"/>
            <a:ext cx="2804400" cy="51148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None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3"/>
              </a:buClr>
              <a:buFont typeface="Nuon Matthew Light" panose="02000506040000020004" pitchFamily="50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3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4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76000" indent="-216000" algn="l" defTabSz="685800" rtl="0" eaLnBrk="1" latinLnBrk="0" hangingPunct="1">
              <a:lnSpc>
                <a:spcPct val="101000"/>
              </a:lnSpc>
              <a:spcBef>
                <a:spcPts val="15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099" b="1">
                <a:solidFill>
                  <a:schemeClr val="tx1"/>
                </a:solidFill>
              </a:rPr>
              <a:t>Gebruik van afbeeldingen als achtergrond</a:t>
            </a:r>
          </a:p>
          <a:p>
            <a:pPr algn="l">
              <a:spcBef>
                <a:spcPts val="0"/>
              </a:spcBef>
            </a:pPr>
            <a:endParaRPr lang="nl-NL" sz="1099" b="1">
              <a:solidFill>
                <a:schemeClr val="tx1"/>
              </a:solidFill>
            </a:endParaRP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Klik op het grijze afbeeldingsveld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Ga nu naar </a:t>
            </a:r>
            <a:r>
              <a:rPr lang="nl-NL" sz="1099" b="1">
                <a:solidFill>
                  <a:schemeClr val="tx1"/>
                </a:solidFill>
              </a:rPr>
              <a:t>‘Invoegen’ </a:t>
            </a:r>
            <a:r>
              <a:rPr lang="nl-NL" sz="1099" b="0">
                <a:solidFill>
                  <a:schemeClr val="tx1"/>
                </a:solidFill>
              </a:rPr>
              <a:t>en kies </a:t>
            </a:r>
            <a:r>
              <a:rPr lang="nl-NL" sz="1099" b="1">
                <a:solidFill>
                  <a:schemeClr val="tx1"/>
                </a:solidFill>
              </a:rPr>
              <a:t>‘Afbeeldingen’</a:t>
            </a:r>
            <a:r>
              <a:rPr lang="nl-NL" sz="1099" b="0">
                <a:solidFill>
                  <a:schemeClr val="tx1"/>
                </a:solidFill>
              </a:rPr>
              <a:t>. 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Kies een afbeelding, klik op </a:t>
            </a:r>
            <a:r>
              <a:rPr lang="nl-NL" sz="1099" b="1">
                <a:solidFill>
                  <a:schemeClr val="tx1"/>
                </a:solidFill>
              </a:rPr>
              <a:t>‘Invoegen’ </a:t>
            </a:r>
            <a:r>
              <a:rPr lang="nl-NL" sz="1099" b="0">
                <a:solidFill>
                  <a:schemeClr val="tx1"/>
                </a:solidFill>
              </a:rPr>
              <a:t>en de afbeelding wordt geplaatst.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l-NL" sz="1099" b="0">
                <a:solidFill>
                  <a:schemeClr val="tx1"/>
                </a:solidFill>
              </a:rPr>
              <a:t>Wil je een uitsnede maken, selecteer dan de foto door erop te klikken en gebruik de crop- functie onder </a:t>
            </a:r>
            <a:r>
              <a:rPr lang="nl-NL" sz="1099" b="1">
                <a:solidFill>
                  <a:schemeClr val="tx1"/>
                </a:solidFill>
              </a:rPr>
              <a:t>‘Opmaak’/’Bijsnijden’</a:t>
            </a:r>
            <a:r>
              <a:rPr lang="nl-NL" sz="1099" b="0">
                <a:solidFill>
                  <a:schemeClr val="tx1"/>
                </a:solidFill>
              </a:rPr>
              <a:t>.</a:t>
            </a:r>
          </a:p>
          <a:p>
            <a:pPr marL="171415" indent="-171415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l-NL" sz="1099" b="0">
              <a:solidFill>
                <a:schemeClr val="tx1"/>
              </a:solidFill>
            </a:endParaRPr>
          </a:p>
          <a:p>
            <a:pPr marL="171415" marR="0" indent="-171415" algn="l" defTabSz="685661" rtl="0" eaLnBrk="1" fontAlgn="auto" latinLnBrk="0" hangingPunct="1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099" b="0">
                <a:solidFill>
                  <a:schemeClr val="tx1"/>
                </a:solidFill>
              </a:rPr>
              <a:t>Foto’s kun je kiezen uit de</a:t>
            </a:r>
            <a:r>
              <a:rPr lang="nl-NL" sz="1099" b="0" baseline="0">
                <a:solidFill>
                  <a:schemeClr val="tx1"/>
                </a:solidFill>
              </a:rPr>
              <a:t> </a:t>
            </a:r>
            <a:r>
              <a:rPr lang="nl-NL" sz="1099" b="1" baseline="0">
                <a:solidFill>
                  <a:schemeClr val="tx1"/>
                </a:solidFill>
              </a:rPr>
              <a:t>Mediabank in het UWV Communicatieportaal</a:t>
            </a:r>
            <a:r>
              <a:rPr lang="nl-NL" sz="1099" b="0" baseline="0">
                <a:solidFill>
                  <a:schemeClr val="tx1"/>
                </a:solidFill>
              </a:rPr>
              <a:t>. Deze foto’s zijn van hoge kwaliteit en hiervan is het intellectueel eigendom geregeld. </a:t>
            </a:r>
            <a:br>
              <a:rPr lang="nl-NL" sz="1099" b="0" baseline="0">
                <a:solidFill>
                  <a:schemeClr val="tx1"/>
                </a:solidFill>
              </a:rPr>
            </a:br>
            <a:br>
              <a:rPr lang="nl-NL" sz="1099" b="0" baseline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  <a:hlinkClick r:id="rId2"/>
              </a:rPr>
              <a:t>https://communicatieportaal.uwv.nl/modules/product/mediabank/default/?ItemId=3219</a:t>
            </a:r>
            <a:r>
              <a:rPr lang="nl-NL" sz="1099" b="0">
                <a:solidFill>
                  <a:schemeClr val="tx1"/>
                </a:solidFill>
              </a:rPr>
              <a:t> </a:t>
            </a:r>
            <a:br>
              <a:rPr lang="nl-NL" sz="1099" b="0">
                <a:solidFill>
                  <a:schemeClr val="tx1"/>
                </a:solidFill>
              </a:rPr>
            </a:br>
            <a:br>
              <a:rPr lang="nl-NL" sz="1099" b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</a:rPr>
              <a:t>en daar waar relevant naar de pictogrammen in de mediabank: </a:t>
            </a:r>
            <a:br>
              <a:rPr lang="nl-NL" sz="1099" b="0">
                <a:solidFill>
                  <a:schemeClr val="tx1"/>
                </a:solidFill>
              </a:rPr>
            </a:br>
            <a:br>
              <a:rPr lang="nl-NL" sz="1099" b="0">
                <a:solidFill>
                  <a:schemeClr val="tx1"/>
                </a:solidFill>
              </a:rPr>
            </a:br>
            <a:r>
              <a:rPr lang="nl-NL" sz="1099" b="0">
                <a:solidFill>
                  <a:schemeClr val="tx1"/>
                </a:solidFill>
                <a:hlinkClick r:id="rId3"/>
              </a:rPr>
              <a:t>https://communicatieportaal.uwv.nl/modules/product/default/media/?ItemId=3217</a:t>
            </a:r>
            <a:endParaRPr lang="nl-NL" sz="1099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801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608E19-7CBA-42C6-80A6-CAC2A11CC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nl-NL"/>
              <a:t>UWV IV ECOSYSTEMEN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50A39B-4CD9-4B5A-A85D-0F3C1A3B0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fld id="{EEC0F82C-4994-47DA-8D9B-99D78D224F6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240A11-7067-4B02-96AF-D49393127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nl-NL"/>
              <a:t>Klik om de titel aan te passen</a:t>
            </a:r>
          </a:p>
        </p:txBody>
      </p:sp>
    </p:spTree>
    <p:extLst>
      <p:ext uri="{BB962C8B-B14F-4D97-AF65-F5344CB8AC3E}">
        <p14:creationId xmlns:p14="http://schemas.microsoft.com/office/powerpoint/2010/main" val="211414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75186" y="905260"/>
            <a:ext cx="3349449" cy="1107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DDA6A-7909-EE65-E83A-B3B0EF2C22D8}"/>
              </a:ext>
            </a:extLst>
          </p:cNvPr>
          <p:cNvSpPr txBox="1"/>
          <p:nvPr userDrawn="1"/>
        </p:nvSpPr>
        <p:spPr>
          <a:xfrm>
            <a:off x="4224635" y="1659212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voor</a:t>
            </a:r>
          </a:p>
        </p:txBody>
      </p:sp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 dirty="0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 dirty="0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 dirty="0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 dirty="0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 dirty="0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280187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75706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68258B-E049-8A50-75AE-15DDFBBC990A}"/>
              </a:ext>
            </a:extLst>
          </p:cNvPr>
          <p:cNvGrpSpPr/>
          <p:nvPr userDrawn="1"/>
        </p:nvGrpSpPr>
        <p:grpSpPr>
          <a:xfrm>
            <a:off x="0" y="3630059"/>
            <a:ext cx="12192000" cy="3207765"/>
            <a:chOff x="0" y="3630059"/>
            <a:chExt cx="12192000" cy="3207765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CA3AD8-475D-F363-5836-E3A393AEA9A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8C2BD3B-7038-3ACA-37C3-86E389129E75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C5A05B35-B5C7-82E0-CBC1-2EF3378C1902}"/>
              </a:ext>
            </a:extLst>
          </p:cNvPr>
          <p:cNvSpPr>
            <a:spLocks noChangeAspect="1"/>
          </p:cNvSpPr>
          <p:nvPr userDrawn="1"/>
        </p:nvSpPr>
        <p:spPr>
          <a:xfrm>
            <a:off x="807959" y="2659394"/>
            <a:ext cx="3801617" cy="3801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DF9737-EA0C-C19C-757B-C381FF804BB3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875186" y="905260"/>
            <a:ext cx="3349449" cy="11070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3DDA6A-7909-EE65-E83A-B3B0EF2C22D8}"/>
              </a:ext>
            </a:extLst>
          </p:cNvPr>
          <p:cNvSpPr txBox="1"/>
          <p:nvPr userDrawn="1"/>
        </p:nvSpPr>
        <p:spPr>
          <a:xfrm>
            <a:off x="4224635" y="1659212"/>
            <a:ext cx="2770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accent1"/>
                </a:solidFill>
              </a:rPr>
              <a:t>voor</a:t>
            </a:r>
          </a:p>
        </p:txBody>
      </p:sp>
      <p:sp>
        <p:nvSpPr>
          <p:cNvPr id="13" name="Rechthoek 14">
            <a:extLst>
              <a:ext uri="{FF2B5EF4-FFF2-40B4-BE49-F238E27FC236}">
                <a16:creationId xmlns:a16="http://schemas.microsoft.com/office/drawing/2014/main" id="{0FC588D3-181A-A176-B20E-4E4A7C12D653}"/>
              </a:ext>
            </a:extLst>
          </p:cNvPr>
          <p:cNvSpPr/>
          <p:nvPr userDrawn="1"/>
        </p:nvSpPr>
        <p:spPr>
          <a:xfrm>
            <a:off x="6096000" y="3787547"/>
            <a:ext cx="5541817" cy="29331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700" b="1">
              <a:solidFill>
                <a:prstClr val="white"/>
              </a:solidFill>
              <a:latin typeface="Metropoli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285DB4-77E9-A44B-18B3-3D9D36B7648A}"/>
              </a:ext>
            </a:extLst>
          </p:cNvPr>
          <p:cNvSpPr txBox="1"/>
          <p:nvPr userDrawn="1"/>
        </p:nvSpPr>
        <p:spPr>
          <a:xfrm>
            <a:off x="842802" y="3510096"/>
            <a:ext cx="3801618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DIGITAL ECOSYSTEMS</a:t>
            </a:r>
          </a:p>
          <a:p>
            <a:pPr algn="ctr" fontAlgn="base"/>
            <a:r>
              <a:rPr lang="nl-NL" sz="2000" b="1" i="0" u="none" strike="noStrike" cap="all">
                <a:solidFill>
                  <a:srgbClr val="FFFFFF"/>
                </a:solidFill>
                <a:effectLst/>
                <a:latin typeface="Asap"/>
              </a:rPr>
              <a:t>INSTITUTE</a:t>
            </a:r>
          </a:p>
          <a:p>
            <a:pPr algn="ctr" fontAlgn="base"/>
            <a:endParaRPr lang="nl-NL" b="1" i="0" u="none" strike="noStrike" cap="all">
              <a:solidFill>
                <a:srgbClr val="FFFFFF"/>
              </a:solidFill>
              <a:effectLst/>
              <a:latin typeface="Asap"/>
            </a:endParaRP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SAMENWERKEN VOLGENS DE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DIGITALE  ECOSYSTEMEN </a:t>
            </a:r>
          </a:p>
          <a:p>
            <a:pPr algn="ctr" fontAlgn="base"/>
            <a:r>
              <a:rPr lang="nl-NL" b="0" i="0" u="none" strike="noStrike" cap="all">
                <a:solidFill>
                  <a:srgbClr val="FFFFFF"/>
                </a:solidFill>
                <a:effectLst/>
                <a:latin typeface="Asap"/>
              </a:rPr>
              <a:t>GEDACHTE.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0E25FB-5403-79F0-27D6-4F493620CF8D}"/>
              </a:ext>
            </a:extLst>
          </p:cNvPr>
          <p:cNvSpPr/>
          <p:nvPr userDrawn="1"/>
        </p:nvSpPr>
        <p:spPr>
          <a:xfrm>
            <a:off x="9280187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C23434A-AE69-4461-A20B-21F7855677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45973" y="3942997"/>
            <a:ext cx="6391844" cy="25180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01060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058D3-7194-1F3F-29B0-235D88E8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FBF05-B641-6E51-CE48-8F683A732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85A0C-735C-1989-B863-AD944AAA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3/30/25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DF546-794F-474B-600C-DC8FA75F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B7080-1B40-3A73-404F-1706CDB8F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95681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81C1A-AF83-FABD-384B-78F8F763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BE163-6320-1136-DB93-E1438D60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D5CE2-D22D-F5BA-B733-02282BFA9A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3/30/25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6E800-0EFA-F08B-61F8-67279420A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1C25C-B0BB-097B-3D5A-9412949C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49090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E2EB8-F68E-55F2-92D4-9F37DA9D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848D7-6A3D-EFFD-C714-A12A693B5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6CDFA-0728-3CE4-625D-C0950AFC8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82A05-220D-F6D5-CD0F-E1E343D618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3/30/25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315CA-F62E-0542-29D7-1365AD5E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605E-2F06-04B0-5AD0-BA2B73FC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696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2D686-26C8-F660-84A0-447DE8AF4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D95F4-3A25-D6DE-689C-88142FF49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E8F67-1860-DCDB-AE68-6F6DDB146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AB028-A257-50DD-851D-1D20451BFA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7857A-4843-5D21-B7AF-08A65B24D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1E571-63F6-0060-B31E-92722D87CD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8BA0E3-1BD8-4A04-B021-EF818A11892B}" type="datetimeFigureOut">
              <a:rPr lang="en-US" smtClean="0"/>
              <a:t>3/30/25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518BCD-9691-DEEA-F38E-25CFABDA8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03644-15B9-16AB-92AE-40A87AAA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28F446-A003-4282-8B93-5E2E6997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0657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ECA3507-0E08-C9F8-8387-6EDE2EC6F551}"/>
              </a:ext>
            </a:extLst>
          </p:cNvPr>
          <p:cNvGrpSpPr/>
          <p:nvPr userDrawn="1"/>
        </p:nvGrpSpPr>
        <p:grpSpPr>
          <a:xfrm>
            <a:off x="0" y="5740256"/>
            <a:ext cx="12192000" cy="1117744"/>
            <a:chOff x="0" y="3630059"/>
            <a:chExt cx="12192000" cy="320776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EDD8E69-10C4-BDA5-CAE9-A6FACA10316E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pattFill prst="shingle">
              <a:fgClr>
                <a:schemeClr val="accent1">
                  <a:lumMod val="75000"/>
                </a:schemeClr>
              </a:fgClr>
              <a:bgClr>
                <a:srgbClr val="007696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EC77795-6A46-CE09-4573-2C175D82EB1A}"/>
                </a:ext>
              </a:extLst>
            </p:cNvPr>
            <p:cNvSpPr/>
            <p:nvPr/>
          </p:nvSpPr>
          <p:spPr>
            <a:xfrm>
              <a:off x="0" y="3630059"/>
              <a:ext cx="12192000" cy="3207765"/>
            </a:xfrm>
            <a:prstGeom prst="rect">
              <a:avLst/>
            </a:prstGeom>
            <a:gradFill>
              <a:gsLst>
                <a:gs pos="0">
                  <a:schemeClr val="accent1">
                    <a:alpha val="0"/>
                  </a:schemeClr>
                </a:gs>
                <a:gs pos="59000">
                  <a:schemeClr val="accent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EE0856B-E02B-70F9-0FC4-4BDF7A4B682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200" y="5988086"/>
            <a:ext cx="1699245" cy="561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CE90E24-8BD2-29C4-EB0A-0527305C68F6}"/>
              </a:ext>
            </a:extLst>
          </p:cNvPr>
          <p:cNvSpPr/>
          <p:nvPr userDrawn="1"/>
        </p:nvSpPr>
        <p:spPr>
          <a:xfrm>
            <a:off x="9330833" y="0"/>
            <a:ext cx="2811294" cy="1303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FB70F5C-5251-227E-0BE8-ED750C1CB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FEF7-550F-A26D-F1A7-BF17552250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0996" y="1285876"/>
            <a:ext cx="9036050" cy="292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373362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C9A23C-3A05-3123-BE53-ED807EA1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6" y="92748"/>
            <a:ext cx="9035378" cy="957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886F0-4C53-E3D9-5720-EB1591D35F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0996" y="1333500"/>
            <a:ext cx="10515600" cy="5203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3C5FF-28BF-5AF8-A816-86529CFBE8CC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rcRect/>
          <a:stretch/>
        </p:blipFill>
        <p:spPr>
          <a:xfrm>
            <a:off x="10962598" y="310063"/>
            <a:ext cx="848406" cy="2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9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1" r:id="rId26"/>
    <p:sldLayoutId id="2147483704" r:id="rId27"/>
    <p:sldLayoutId id="2147483705" r:id="rId28"/>
    <p:sldLayoutId id="2147483706" r:id="rId2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Metropoli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Metropolis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Metropolis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Metropolis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Metropolis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Metropoli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75DAC92-EC51-783D-08E9-8C199BEA7A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7953" y="4985359"/>
            <a:ext cx="10999864" cy="1475651"/>
          </a:xfrm>
        </p:spPr>
        <p:txBody>
          <a:bodyPr>
            <a:noAutofit/>
          </a:bodyPr>
          <a:lstStyle/>
          <a:p>
            <a:pPr algn="l"/>
            <a:r>
              <a:rPr lang="nl-NL" sz="1200" b="1" dirty="0">
                <a:solidFill>
                  <a:schemeClr val="accent2"/>
                </a:solidFill>
              </a:rPr>
              <a:t>PRESENTATIE</a:t>
            </a:r>
          </a:p>
          <a:p>
            <a:pPr algn="l"/>
            <a:r>
              <a:rPr lang="nl-NL" dirty="0"/>
              <a:t>Van Idee naar Impact: Digitale Ecosystemen met Mandaat</a:t>
            </a:r>
            <a:endParaRPr lang="nl-NL" sz="1600" dirty="0"/>
          </a:p>
          <a:p>
            <a:pPr algn="l"/>
            <a:endParaRPr lang="nl-NL" sz="1400" dirty="0">
              <a:solidFill>
                <a:schemeClr val="tx2"/>
              </a:solidFill>
            </a:endParaRPr>
          </a:p>
          <a:p>
            <a:pPr algn="l"/>
            <a:r>
              <a:rPr lang="nl-NL" sz="1400" dirty="0">
                <a:solidFill>
                  <a:schemeClr val="tx2"/>
                </a:solidFill>
              </a:rPr>
              <a:t>Versie: 30/03/2025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DD119-6676-821D-1DFC-BC8A6B4F5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4917" y="0"/>
            <a:ext cx="1612900" cy="1612900"/>
          </a:xfrm>
          <a:prstGeom prst="rect">
            <a:avLst/>
          </a:prstGeom>
        </p:spPr>
      </p:pic>
      <p:pic>
        <p:nvPicPr>
          <p:cNvPr id="5" name="SAP Logo Placeholder" descr="{&quot;templafy&quot;:{&quot;id&quot;:&quot;49d88b83-8a75-4803-832c-c52ce88a13ed&quot;}}">
            <a:extLst>
              <a:ext uri="{FF2B5EF4-FFF2-40B4-BE49-F238E27FC236}">
                <a16:creationId xmlns:a16="http://schemas.microsoft.com/office/drawing/2014/main" id="{BFAAC985-486C-469D-5BF6-34AF7D04A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1771" y="5839500"/>
            <a:ext cx="2212276" cy="53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056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7735C90-D64E-1A3F-007C-B2D87321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5378" cy="1453019"/>
          </a:xfrm>
        </p:spPr>
        <p:txBody>
          <a:bodyPr lIns="274320" tIns="274320" anchor="t">
            <a:normAutofit/>
          </a:bodyPr>
          <a:lstStyle/>
          <a:p>
            <a:r>
              <a:rPr lang="nl-NL">
                <a:solidFill>
                  <a:schemeClr val="tx1">
                    <a:lumMod val="85000"/>
                    <a:lumOff val="15000"/>
                  </a:schemeClr>
                </a:solidFill>
              </a:rPr>
              <a:t>Agenda</a:t>
            </a:r>
            <a:endParaRPr lang="nl-N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24F98-60DB-73D4-64C6-FFB8FF58431A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3" name="Picture 2" descr="A diagram of a diagram&#10;&#10;AI-generated content may be incorrect.">
            <a:extLst>
              <a:ext uri="{FF2B5EF4-FFF2-40B4-BE49-F238E27FC236}">
                <a16:creationId xmlns:a16="http://schemas.microsoft.com/office/drawing/2014/main" id="{A53D3D4F-0502-0945-93A6-9284C1187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48" y="1596534"/>
            <a:ext cx="6687149" cy="3756825"/>
          </a:xfrm>
          <a:prstGeom prst="rect">
            <a:avLst/>
          </a:prstGeom>
          <a:effectLst>
            <a:outerShdw blurRad="321306" dist="35892" dir="4620000" algn="ctr" rotWithShape="0">
              <a:prstClr val="black">
                <a:alpha val="15833"/>
              </a:prstClr>
            </a:outerShdw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613604B-3AA7-185F-6810-034B117571D4}"/>
              </a:ext>
            </a:extLst>
          </p:cNvPr>
          <p:cNvSpPr/>
          <p:nvPr/>
        </p:nvSpPr>
        <p:spPr>
          <a:xfrm>
            <a:off x="268747" y="2138516"/>
            <a:ext cx="3822608" cy="657225"/>
          </a:xfrm>
          <a:prstGeom prst="roundRect">
            <a:avLst>
              <a:gd name="adj" fmla="val 1197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1600" b="1" dirty="0">
                <a:solidFill>
                  <a:schemeClr val="bg1"/>
                </a:solidFill>
                <a:latin typeface="Metropolis" pitchFamily="2" charset="77"/>
              </a:rPr>
              <a:t>Wat hebben we gedaan?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9BAA8A0-8606-5DA8-6F49-D765BF6F016C}"/>
              </a:ext>
            </a:extLst>
          </p:cNvPr>
          <p:cNvSpPr/>
          <p:nvPr/>
        </p:nvSpPr>
        <p:spPr>
          <a:xfrm>
            <a:off x="432870" y="3111531"/>
            <a:ext cx="3822608" cy="657225"/>
          </a:xfrm>
          <a:prstGeom prst="roundRect">
            <a:avLst>
              <a:gd name="adj" fmla="val 1197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nl-NL" sz="1600" b="1" dirty="0">
                <a:solidFill>
                  <a:schemeClr val="bg1"/>
                </a:solidFill>
                <a:latin typeface="Metropolis" pitchFamily="2" charset="77"/>
              </a:rPr>
              <a:t>Wat hebben we geleerd?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11C1214-E6D9-5F6E-07B6-E955293A12F3}"/>
              </a:ext>
            </a:extLst>
          </p:cNvPr>
          <p:cNvSpPr/>
          <p:nvPr/>
        </p:nvSpPr>
        <p:spPr>
          <a:xfrm>
            <a:off x="596993" y="4096270"/>
            <a:ext cx="3822608" cy="657225"/>
          </a:xfrm>
          <a:prstGeom prst="roundRect">
            <a:avLst>
              <a:gd name="adj" fmla="val 11972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nl-NL" sz="1600" b="1" dirty="0">
                <a:solidFill>
                  <a:schemeClr val="bg1"/>
                </a:solidFill>
                <a:latin typeface="Metropolis" pitchFamily="2" charset="77"/>
              </a:rPr>
              <a:t>Wat is de volgende stap?</a:t>
            </a:r>
          </a:p>
        </p:txBody>
      </p:sp>
    </p:spTree>
    <p:extLst>
      <p:ext uri="{BB962C8B-B14F-4D97-AF65-F5344CB8AC3E}">
        <p14:creationId xmlns:p14="http://schemas.microsoft.com/office/powerpoint/2010/main" val="17279571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9">
            <a:extLst>
              <a:ext uri="{FF2B5EF4-FFF2-40B4-BE49-F238E27FC236}">
                <a16:creationId xmlns:a16="http://schemas.microsoft.com/office/drawing/2014/main" id="{97B2DF03-7037-9637-4C35-B56B1EEA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60" r="27760"/>
          <a:stretch/>
        </p:blipFill>
        <p:spPr>
          <a:xfrm>
            <a:off x="8125059" y="0"/>
            <a:ext cx="4066941" cy="6858000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7735C90-D64E-1A3F-007C-B2D87321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5378" cy="1453019"/>
          </a:xfrm>
        </p:spPr>
        <p:txBody>
          <a:bodyPr lIns="274320" tIns="18288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Van verkenning naar visie: </a:t>
            </a:r>
            <a:b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3200" dirty="0">
                <a:solidFill>
                  <a:schemeClr val="accent2"/>
                </a:solidFill>
              </a:rPr>
              <a:t>DESF2-werkgroep in actie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24F98-60DB-73D4-64C6-FFB8FF58431A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2D004-4F57-3EA7-D0CC-021BA908D2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62598" y="310063"/>
            <a:ext cx="848405" cy="276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C1BC16-4C51-5FBE-1033-6BE8616CDB57}"/>
              </a:ext>
            </a:extLst>
          </p:cNvPr>
          <p:cNvSpPr txBox="1"/>
          <p:nvPr/>
        </p:nvSpPr>
        <p:spPr>
          <a:xfrm>
            <a:off x="234461" y="1787280"/>
            <a:ext cx="6986953" cy="955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600" b="0" u="none" strike="noStrike" dirty="0">
                <a:solidFill>
                  <a:schemeClr val="accent1"/>
                </a:solidFill>
                <a:effectLst/>
                <a:latin typeface="Metropolis" pitchFamily="2" charset="77"/>
              </a:rPr>
              <a:t>“We hebben met diverse perspectieven het potentieel van digitale ecosystemen verkend: over domeingrenzen heen, met oog voor uitvoering én strategische richting.”</a:t>
            </a:r>
            <a:endParaRPr lang="nl-NL" sz="1600" dirty="0">
              <a:solidFill>
                <a:schemeClr val="accent1"/>
              </a:solidFill>
              <a:latin typeface="Metropoli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11469-C201-6FCB-8FB6-022DDD18AAC6}"/>
              </a:ext>
            </a:extLst>
          </p:cNvPr>
          <p:cNvSpPr txBox="1"/>
          <p:nvPr/>
        </p:nvSpPr>
        <p:spPr>
          <a:xfrm>
            <a:off x="234461" y="3076867"/>
            <a:ext cx="7233139" cy="37811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nl-NL" sz="1600" b="1" dirty="0">
                <a:solidFill>
                  <a:schemeClr val="accent2"/>
                </a:solidFill>
                <a:latin typeface="Metropolis" pitchFamily="2" charset="77"/>
              </a:rPr>
              <a:t>Doel: </a:t>
            </a:r>
            <a:r>
              <a:rPr lang="nl-NL" sz="1600" dirty="0">
                <a:latin typeface="Metropolis" pitchFamily="2" charset="77"/>
              </a:rPr>
              <a:t>Verkenning van digitale ecosystemen met focus op een levensloopplatform voor burgers.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NL" sz="1600" b="1" dirty="0">
                <a:solidFill>
                  <a:schemeClr val="accent2"/>
                </a:solidFill>
                <a:latin typeface="Metropolis" pitchFamily="2" charset="77"/>
              </a:rPr>
              <a:t>Activiteiten:</a:t>
            </a:r>
          </a:p>
          <a:p>
            <a:pPr marL="52281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 err="1">
                <a:latin typeface="Metropolis" pitchFamily="2" charset="77"/>
              </a:rPr>
              <a:t>Ideation</a:t>
            </a:r>
            <a:r>
              <a:rPr lang="nl-NL" sz="1600" dirty="0">
                <a:latin typeface="Metropolis" pitchFamily="2" charset="77"/>
              </a:rPr>
              <a:t>-sessies met publieke en private deelnemers.</a:t>
            </a:r>
          </a:p>
          <a:p>
            <a:pPr marL="52281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Werkvormen: design thinking, </a:t>
            </a:r>
            <a:r>
              <a:rPr lang="nl-NL" sz="1600" dirty="0" err="1">
                <a:latin typeface="Metropolis" pitchFamily="2" charset="77"/>
              </a:rPr>
              <a:t>persona's</a:t>
            </a:r>
            <a:r>
              <a:rPr lang="nl-NL" sz="1600" dirty="0">
                <a:latin typeface="Metropolis" pitchFamily="2" charset="77"/>
              </a:rPr>
              <a:t> en levensgebeurtenissen.</a:t>
            </a:r>
          </a:p>
          <a:p>
            <a:pPr marL="522810" lvl="1" indent="-34290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Conceptontwikkeling: MijnOverheid360 als uitbreiding op bestaande operatie.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nl-NL" sz="1600" b="1" dirty="0">
                <a:solidFill>
                  <a:schemeClr val="accent2"/>
                </a:solidFill>
                <a:latin typeface="Metropolis" pitchFamily="2" charset="77"/>
              </a:rPr>
              <a:t>Output:</a:t>
            </a:r>
          </a:p>
          <a:p>
            <a:pPr marL="52281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Uitgewerkte platformschets (functioneel + </a:t>
            </a:r>
            <a:r>
              <a:rPr lang="nl-NL" sz="1600" dirty="0" err="1">
                <a:latin typeface="Metropolis" pitchFamily="2" charset="77"/>
              </a:rPr>
              <a:t>governance</a:t>
            </a:r>
            <a:r>
              <a:rPr lang="nl-NL" sz="1600" dirty="0">
                <a:latin typeface="Metropolis" pitchFamily="2" charset="77"/>
              </a:rPr>
              <a:t>).</a:t>
            </a:r>
          </a:p>
          <a:p>
            <a:pPr marL="522810" lvl="1" indent="-3429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Eerste verkenningsgesprekken met stakeholders uit netwerk.</a:t>
            </a:r>
          </a:p>
        </p:txBody>
      </p:sp>
    </p:spTree>
    <p:extLst>
      <p:ext uri="{BB962C8B-B14F-4D97-AF65-F5344CB8AC3E}">
        <p14:creationId xmlns:p14="http://schemas.microsoft.com/office/powerpoint/2010/main" val="4215079020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7735C90-D64E-1A3F-007C-B2D87321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011508" cy="1453019"/>
          </a:xfrm>
        </p:spPr>
        <p:txBody>
          <a:bodyPr lIns="274320" tIns="18288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Lessen uit de werkgroep: </a:t>
            </a:r>
            <a:b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3200" dirty="0">
                <a:solidFill>
                  <a:schemeClr val="accent2"/>
                </a:solidFill>
              </a:rPr>
              <a:t>Enthousiasme is nog geen implementatiekracht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24F98-60DB-73D4-64C6-FFB8FF58431A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A2D004-4F57-3EA7-D0CC-021BA908D2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962598" y="310063"/>
            <a:ext cx="848405" cy="2769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C1BC16-4C51-5FBE-1033-6BE8616CDB57}"/>
              </a:ext>
            </a:extLst>
          </p:cNvPr>
          <p:cNvSpPr txBox="1"/>
          <p:nvPr/>
        </p:nvSpPr>
        <p:spPr>
          <a:xfrm>
            <a:off x="234461" y="1648501"/>
            <a:ext cx="10374924" cy="364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600" b="0" u="none" strike="noStrike" dirty="0">
                <a:solidFill>
                  <a:schemeClr val="accent1"/>
                </a:solidFill>
                <a:effectLst/>
                <a:latin typeface="Metropolis" pitchFamily="2" charset="77"/>
              </a:rPr>
              <a:t>”We moeten niet alleen inspireren, maar ook aansluiten bij daar waar beweging én besluitkracht zit.”</a:t>
            </a:r>
            <a:endParaRPr lang="nl-NL" sz="1600" dirty="0">
              <a:solidFill>
                <a:schemeClr val="accent1"/>
              </a:solidFill>
              <a:latin typeface="Metropolis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11469-C201-6FCB-8FB6-022DDD18AAC6}"/>
              </a:ext>
            </a:extLst>
          </p:cNvPr>
          <p:cNvSpPr txBox="1"/>
          <p:nvPr/>
        </p:nvSpPr>
        <p:spPr>
          <a:xfrm>
            <a:off x="205153" y="2385206"/>
            <a:ext cx="9601201" cy="37811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52281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Er is veel energie en creativiteit in de groep.</a:t>
            </a:r>
          </a:p>
          <a:p>
            <a:pPr marL="52281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Bestaande initiatieven en beleidslijnen vragen om aansluiting, geen concurrentie.</a:t>
            </a:r>
          </a:p>
          <a:p>
            <a:pPr marL="52281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Grote meerwaarde van multidisciplinaire samenwerking (publiek/privaat).</a:t>
            </a:r>
          </a:p>
          <a:p>
            <a:pPr marL="52281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Urgentie is voelbaar, maar eigenaarschap en mandaat versnipperd.</a:t>
            </a:r>
          </a:p>
          <a:p>
            <a:pPr marL="522810" lvl="1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l-NL" sz="1600" b="1" dirty="0">
                <a:latin typeface="Metropolis" pitchFamily="2" charset="77"/>
              </a:rPr>
              <a:t>Behoefte aan:</a:t>
            </a:r>
          </a:p>
          <a:p>
            <a:pPr marL="980010" lvl="2" indent="-3429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sz="1400" dirty="0">
                <a:latin typeface="Metropolis" pitchFamily="2" charset="77"/>
              </a:rPr>
              <a:t>Structurele verbinding met beleid en uitvoering.</a:t>
            </a:r>
          </a:p>
          <a:p>
            <a:pPr marL="980010" lvl="2" indent="-3429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sz="1400" dirty="0">
                <a:latin typeface="Metropolis" pitchFamily="2" charset="77"/>
              </a:rPr>
              <a:t>Strategisch eigenaarschap (waar landt dit idee?).</a:t>
            </a:r>
          </a:p>
          <a:p>
            <a:pPr marL="980010" lvl="2" indent="-3429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75000"/>
              <a:buFont typeface="Courier New" panose="02070309020205020404" pitchFamily="49" charset="0"/>
              <a:buChar char="o"/>
            </a:pPr>
            <a:r>
              <a:rPr lang="nl-NL" sz="1400" dirty="0">
                <a:latin typeface="Metropolis" pitchFamily="2" charset="77"/>
              </a:rPr>
              <a:t>Timing: aansluiten bij agenda’s zoals NDS, Werkagenda </a:t>
            </a:r>
            <a:r>
              <a:rPr lang="nl-NL" sz="1400" dirty="0" err="1">
                <a:latin typeface="Metropolis" pitchFamily="2" charset="77"/>
              </a:rPr>
              <a:t>Waardengedreven</a:t>
            </a:r>
            <a:r>
              <a:rPr lang="nl-NL" sz="1400" dirty="0">
                <a:latin typeface="Metropolis" pitchFamily="2" charset="77"/>
              </a:rPr>
              <a:t> Digitalisering, I-strategie Rijk.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09A82-C5A7-1AC3-8A3F-53347D2A92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0389" t="22632" r="21553" b="23838"/>
          <a:stretch/>
        </p:blipFill>
        <p:spPr>
          <a:xfrm rot="10800000">
            <a:off x="9528628" y="1648501"/>
            <a:ext cx="2663372" cy="508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57800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7735C90-D64E-1A3F-007C-B2D87321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035378" cy="1453019"/>
          </a:xfrm>
        </p:spPr>
        <p:txBody>
          <a:bodyPr lIns="274320" tIns="18288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Enthousiasme </a:t>
            </a:r>
            <a:r>
              <a:rPr lang="nl-NL" sz="3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meets</a:t>
            </a:r>
            <a: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mandaat: </a:t>
            </a:r>
            <a:br>
              <a:rPr lang="nl-NL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nl-NL" sz="3200" dirty="0">
                <a:solidFill>
                  <a:schemeClr val="accent2"/>
                </a:solidFill>
              </a:rPr>
              <a:t>Op weg naar concrete impact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24F98-60DB-73D4-64C6-FFB8FF58431A}"/>
              </a:ext>
            </a:extLst>
          </p:cNvPr>
          <p:cNvSpPr txBox="1"/>
          <p:nvPr/>
        </p:nvSpPr>
        <p:spPr>
          <a:xfrm>
            <a:off x="11311003" y="9519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811469-C201-6FCB-8FB6-022DDD18AAC6}"/>
              </a:ext>
            </a:extLst>
          </p:cNvPr>
          <p:cNvSpPr txBox="1"/>
          <p:nvPr/>
        </p:nvSpPr>
        <p:spPr>
          <a:xfrm>
            <a:off x="234461" y="2385205"/>
            <a:ext cx="11394831" cy="378113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l-NL" sz="1600" b="1" dirty="0">
                <a:solidFill>
                  <a:schemeClr val="accent2"/>
                </a:solidFill>
                <a:latin typeface="Metropolis" pitchFamily="2" charset="77"/>
              </a:rPr>
              <a:t>Organiseren van een strategische ronde tafel (najaar):</a:t>
            </a:r>
          </a:p>
          <a:p>
            <a:pPr marL="52281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Doel: Verbinden van ideeën met mandaat.</a:t>
            </a:r>
          </a:p>
          <a:p>
            <a:pPr marL="52281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Doelgroep: Commissie Digitale Overheid, NDS, Rijks-CIO, beleidsmakers BZK en andere strategische spelers.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sz="1600" b="1" dirty="0">
                <a:solidFill>
                  <a:schemeClr val="accent2"/>
                </a:solidFill>
                <a:latin typeface="Metropolis" pitchFamily="2" charset="77"/>
              </a:rPr>
              <a:t>Agenda ronde tafel:</a:t>
            </a:r>
          </a:p>
          <a:p>
            <a:pPr marL="52281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Reflectie op strategische thema’s (PS-visie als leidraad).</a:t>
            </a:r>
          </a:p>
          <a:p>
            <a:pPr marL="52281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Aansluiten bij bestaande programma’s en eigenaarschap.</a:t>
            </a:r>
          </a:p>
          <a:p>
            <a:pPr marL="52281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Verkennen van gezamenlijke vervolgstappen (o.a. pilots, beleidsinbedding).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nl-NL" sz="1600" b="1" dirty="0">
                <a:solidFill>
                  <a:schemeClr val="accent2"/>
                </a:solidFill>
                <a:latin typeface="Metropolis" pitchFamily="2" charset="77"/>
              </a:rPr>
              <a:t>Rolverdeling:</a:t>
            </a:r>
          </a:p>
          <a:p>
            <a:pPr marL="52281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DESF2-werkgroep als brug tussen idee en realisatie.</a:t>
            </a:r>
          </a:p>
          <a:p>
            <a:pPr marL="52281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600" dirty="0">
                <a:latin typeface="Metropolis" pitchFamily="2" charset="77"/>
              </a:rPr>
              <a:t>Werkgroep leden activeren hun netwerken (uitnodiging volgt).</a:t>
            </a:r>
          </a:p>
          <a:p>
            <a:pPr marL="179910" lvl="1">
              <a:lnSpc>
                <a:spcPct val="120000"/>
              </a:lnSpc>
              <a:spcAft>
                <a:spcPts val="600"/>
              </a:spcAft>
            </a:pPr>
            <a:endParaRPr lang="nl-NL" sz="1600" dirty="0">
              <a:latin typeface="Metropolis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2A571A-FEE3-8F34-1EF7-F85FE9AE6E2C}"/>
              </a:ext>
            </a:extLst>
          </p:cNvPr>
          <p:cNvSpPr txBox="1"/>
          <p:nvPr/>
        </p:nvSpPr>
        <p:spPr>
          <a:xfrm>
            <a:off x="234461" y="1648501"/>
            <a:ext cx="10374924" cy="659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1600" b="0" u="none" strike="noStrike" dirty="0">
                <a:solidFill>
                  <a:schemeClr val="accent1"/>
                </a:solidFill>
                <a:effectLst/>
                <a:latin typeface="Metropolis" pitchFamily="2" charset="77"/>
              </a:rPr>
              <a:t>“Het is tijd om bruggen te bouwen tussen visie, beleid en uitvoering – en dat doen we samen.”</a:t>
            </a:r>
          </a:p>
          <a:p>
            <a:pPr>
              <a:lnSpc>
                <a:spcPct val="120000"/>
              </a:lnSpc>
            </a:pPr>
            <a:endParaRPr lang="nl-NL" sz="1600" b="0" u="none" strike="noStrike" dirty="0">
              <a:solidFill>
                <a:schemeClr val="accent1"/>
              </a:solidFill>
              <a:effectLst/>
              <a:latin typeface="Metropolis" pitchFamily="2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05E79B-AC89-A641-20D3-CEA1C8431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739" y="5286342"/>
            <a:ext cx="956839" cy="9568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1302B4-71DB-E5C6-DD15-A53180521F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7469" y="3813253"/>
            <a:ext cx="1594338" cy="1594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D8C0B4-AC94-26FD-CCD2-925042C82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946" y="5869477"/>
            <a:ext cx="569978" cy="56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787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3D91430-0017-FA9B-6DEE-981EF9254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1" y="-135081"/>
            <a:ext cx="12192000" cy="70132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268C49-AE50-E793-4673-98C55A265A5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rcRect t="9725" r="6439"/>
          <a:stretch/>
        </p:blipFill>
        <p:spPr>
          <a:xfrm>
            <a:off x="6855615" y="-135082"/>
            <a:ext cx="5336385" cy="58804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C36C74C-BF94-7186-5ECF-D2DC7F0B2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46" y="4432929"/>
            <a:ext cx="9035378" cy="957839"/>
          </a:xfrm>
        </p:spPr>
        <p:txBody>
          <a:bodyPr>
            <a:normAutofit/>
          </a:bodyPr>
          <a:lstStyle/>
          <a:p>
            <a:r>
              <a:rPr lang="nl-NL" dirty="0"/>
              <a:t>Dank je wel!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83AC410-7FDB-A5B6-6F0B-59B1F5B27C9E}"/>
              </a:ext>
            </a:extLst>
          </p:cNvPr>
          <p:cNvSpPr txBox="1"/>
          <p:nvPr/>
        </p:nvSpPr>
        <p:spPr>
          <a:xfrm>
            <a:off x="448546" y="5345250"/>
            <a:ext cx="10246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Wil je meer weten? Neem contact met ons op: </a:t>
            </a:r>
            <a:r>
              <a:rPr lang="nl-NL" sz="2000" dirty="0">
                <a:solidFill>
                  <a:prstClr val="white"/>
                </a:solidFill>
                <a:latin typeface="Calibri" panose="020F0502020204030204"/>
              </a:rPr>
              <a:t>David Koene &amp; Yves Derks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A8D0CB-9ED1-2285-15CE-97204AF1B4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4184" y="3175661"/>
            <a:ext cx="1792409" cy="608905"/>
          </a:xfrm>
          <a:prstGeom prst="rect">
            <a:avLst/>
          </a:prstGeom>
        </p:spPr>
      </p:pic>
      <p:pic>
        <p:nvPicPr>
          <p:cNvPr id="4" name="SAP Logo Placeholder" descr="{&quot;templafy&quot;:{&quot;id&quot;:&quot;49d88b83-8a75-4803-832c-c52ce88a13ed&quot;}}">
            <a:extLst>
              <a:ext uri="{FF2B5EF4-FFF2-40B4-BE49-F238E27FC236}">
                <a16:creationId xmlns:a16="http://schemas.microsoft.com/office/drawing/2014/main" id="{60331581-4625-A6B3-881D-905D4EE9720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5284" t="27191"/>
          <a:stretch/>
        </p:blipFill>
        <p:spPr>
          <a:xfrm>
            <a:off x="2900776" y="3175661"/>
            <a:ext cx="1300920" cy="66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08972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86b5d1913aaaf4f47ac6d907c661dafd3bcadcb"/>
  <p:tag name="MENTIMETER_SERIES_ID_KEY" val="alg3vwztwxp5t4hxatqpyex65n63w1ri"/>
</p:tagLst>
</file>

<file path=ppt/theme/theme1.xml><?xml version="1.0" encoding="utf-8"?>
<a:theme xmlns:a="http://schemas.openxmlformats.org/drawingml/2006/main" name="Office Theme">
  <a:themeElements>
    <a:clrScheme name="DEI">
      <a:dk1>
        <a:sysClr val="windowText" lastClr="000000"/>
      </a:dk1>
      <a:lt1>
        <a:sysClr val="window" lastClr="FFFFFF"/>
      </a:lt1>
      <a:dk2>
        <a:srgbClr val="D1D3CF"/>
      </a:dk2>
      <a:lt2>
        <a:srgbClr val="FFFFFF"/>
      </a:lt2>
      <a:accent1>
        <a:srgbClr val="006683"/>
      </a:accent1>
      <a:accent2>
        <a:srgbClr val="009E4B"/>
      </a:accent2>
      <a:accent3>
        <a:srgbClr val="474F40"/>
      </a:accent3>
      <a:accent4>
        <a:srgbClr val="1C55A0"/>
      </a:accent4>
      <a:accent5>
        <a:srgbClr val="B8A200"/>
      </a:accent5>
      <a:accent6>
        <a:srgbClr val="F2F2F2"/>
      </a:accent6>
      <a:hlink>
        <a:srgbClr val="C60307"/>
      </a:hlink>
      <a:folHlink>
        <a:srgbClr val="25C6E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">
  <a:themeElements>
    <a:clrScheme name="UWV Kenniskleuren">
      <a:dk1>
        <a:sysClr val="windowText" lastClr="000000"/>
      </a:dk1>
      <a:lt1>
        <a:sysClr val="window" lastClr="FFFFFF"/>
      </a:lt1>
      <a:dk2>
        <a:srgbClr val="593166"/>
      </a:dk2>
      <a:lt2>
        <a:srgbClr val="1690D0"/>
      </a:lt2>
      <a:accent1>
        <a:srgbClr val="41AD49"/>
      </a:accent1>
      <a:accent2>
        <a:srgbClr val="E23527"/>
      </a:accent2>
      <a:accent3>
        <a:srgbClr val="1690D0"/>
      </a:accent3>
      <a:accent4>
        <a:srgbClr val="593166"/>
      </a:accent4>
      <a:accent5>
        <a:srgbClr val="7E8287"/>
      </a:accent5>
      <a:accent6>
        <a:srgbClr val="214E9E"/>
      </a:accent6>
      <a:hlink>
        <a:srgbClr val="214E9E"/>
      </a:hlink>
      <a:folHlink>
        <a:srgbClr val="593166"/>
      </a:folHlink>
    </a:clrScheme>
    <a:fontScheme name="UW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UWV Blauw">
      <a:srgbClr val="006ACA"/>
    </a:custClr>
    <a:custClr name="UWV Donker Blauw">
      <a:srgbClr val="001588"/>
    </a:custClr>
    <a:custClr name="UWV Grijs">
      <a:srgbClr val="646569"/>
    </a:custClr>
    <a:custClr name="UWV Groen">
      <a:srgbClr val="4D9C2D"/>
    </a:custClr>
    <a:custClr name="UWV Signaal Rood">
      <a:srgbClr val="FF4338"/>
    </a:custClr>
    <a:custClr name="UWV Signaal Oranje">
      <a:srgbClr val="FF4D00"/>
    </a:custClr>
    <a:custClr name="UWV Signaal Groen">
      <a:srgbClr val="B8FF00"/>
    </a:custClr>
    <a:custClr name="Wit">
      <a:srgbClr val="FFFFFF"/>
    </a:custClr>
    <a:custClr name="Zwart">
      <a:srgbClr val="000000"/>
    </a:custClr>
    <a:custClr>
      <a:srgbClr val="FFFFFF"/>
    </a:custClr>
    <a:custClr name="UWV Blauw 65%">
      <a:srgbClr val="599EDC"/>
    </a:custClr>
    <a:custClr name="UWV Donker Blauw 65%">
      <a:srgbClr val="5967B1"/>
    </a:custClr>
    <a:custClr name="UWV Grijs 65%">
      <a:srgbClr val="9B9A9E"/>
    </a:custClr>
    <a:custClr name="UWV Groen 65%">
      <a:srgbClr val="89BF7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UWV Blauw 35%">
      <a:srgbClr val="A6CBEC"/>
    </a:custClr>
    <a:custClr name="UWV Donker Blauw 35%">
      <a:srgbClr val="C5B5C7"/>
    </a:custClr>
    <a:custClr name="UWV Grijs 35%">
      <a:srgbClr val="C9C9CB"/>
    </a:custClr>
    <a:custClr name="UWV Groen 35%">
      <a:srgbClr val="C3DEB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20E65A25BBBF46B88E3E95065477C0" ma:contentTypeVersion="19" ma:contentTypeDescription="Create a new document." ma:contentTypeScope="" ma:versionID="1e6de5f08a93f58f67a38335eb5fc3e5">
  <xsd:schema xmlns:xsd="http://www.w3.org/2001/XMLSchema" xmlns:xs="http://www.w3.org/2001/XMLSchema" xmlns:p="http://schemas.microsoft.com/office/2006/metadata/properties" xmlns:ns2="4a31499d-f4a2-4084-8d72-844f877c8d64" xmlns:ns3="f656a284-332f-4bb6-8e54-edf539934b68" targetNamespace="http://schemas.microsoft.com/office/2006/metadata/properties" ma:root="true" ma:fieldsID="88817a6f8dd61eaba7f97e514e6db596" ns2:_="" ns3:_="">
    <xsd:import namespace="4a31499d-f4a2-4084-8d72-844f877c8d64"/>
    <xsd:import namespace="f656a284-332f-4bb6-8e54-edf539934b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1499d-f4a2-4084-8d72-844f877c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dad9a90-3c55-4952-b1b4-fde4c12b5b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6a284-332f-4bb6-8e54-edf539934b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ed817c3-e38c-4744-b9e6-7f7a7eb94379}" ma:internalName="TaxCatchAll" ma:showField="CatchAllData" ma:web="f656a284-332f-4bb6-8e54-edf539934b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56a284-332f-4bb6-8e54-edf539934b68" xsi:nil="true"/>
    <lcf76f155ced4ddcb4097134ff3c332f xmlns="4a31499d-f4a2-4084-8d72-844f877c8d6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3F3333-A9D4-4D3F-B982-89574977B2C2}"/>
</file>

<file path=customXml/itemProps2.xml><?xml version="1.0" encoding="utf-8"?>
<ds:datastoreItem xmlns:ds="http://schemas.openxmlformats.org/officeDocument/2006/customXml" ds:itemID="{5BB3255B-BE4C-478B-9E04-860A58DA2700}">
  <ds:schemaRefs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fb4d82c7-6fe2-4d09-ac62-36fa6410b66a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07c710dc-c3b8-447c-afe3-1630018b8462"/>
  </ds:schemaRefs>
</ds:datastoreItem>
</file>

<file path=customXml/itemProps3.xml><?xml version="1.0" encoding="utf-8"?>
<ds:datastoreItem xmlns:ds="http://schemas.openxmlformats.org/officeDocument/2006/customXml" ds:itemID="{C3D5CE1C-8064-4B82-AD7E-DFC24DAD85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e2842e1-665b-484c-aece-8136836bf73a}" enabled="1" method="Privileged" siteId="{f6eb77fb-3a22-43b2-99fd-eb5d61fccc0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8882</TotalTime>
  <Words>363</Words>
  <Application>Microsoft Macintosh PowerPoint</Application>
  <PresentationFormat>Widescreen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Asap</vt:lpstr>
      <vt:lpstr>Calibri</vt:lpstr>
      <vt:lpstr>Courier New</vt:lpstr>
      <vt:lpstr>Metropolis</vt:lpstr>
      <vt:lpstr>Verdana</vt:lpstr>
      <vt:lpstr>Office Theme</vt:lpstr>
      <vt:lpstr>PowerPoint Presentation</vt:lpstr>
      <vt:lpstr>Agenda</vt:lpstr>
      <vt:lpstr>Van verkenning naar visie:  DESF2-werkgroep in actie</vt:lpstr>
      <vt:lpstr>Lessen uit de werkgroep:  Enthousiasme is nog geen implementatiekracht</vt:lpstr>
      <vt:lpstr>Enthousiasme meets mandaat:  Op weg naar concrete impact</vt:lpstr>
      <vt:lpstr>Dank je wel!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Bart</dc:creator>
  <cp:lastModifiedBy>Mathijn Uilenbroek</cp:lastModifiedBy>
  <cp:revision>12</cp:revision>
  <dcterms:modified xsi:type="dcterms:W3CDTF">2025-03-30T13:37:01Z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0x0101008520E65A25BBBF46B88E3E95065477C0</vt:lpwstr>
  </property>
</Properties>
</file>