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6"/>
  </p:notesMasterIdLst>
  <p:handoutMasterIdLst>
    <p:handoutMasterId r:id="rId17"/>
  </p:handoutMasterIdLst>
  <p:sldIdLst>
    <p:sldId id="2147475827" r:id="rId5"/>
    <p:sldId id="2147475826" r:id="rId6"/>
    <p:sldId id="2147475830" r:id="rId7"/>
    <p:sldId id="2147475831" r:id="rId8"/>
    <p:sldId id="2147475832" r:id="rId9"/>
    <p:sldId id="2147475833" r:id="rId10"/>
    <p:sldId id="2147475834" r:id="rId11"/>
    <p:sldId id="2147475815" r:id="rId12"/>
    <p:sldId id="2147475829" r:id="rId13"/>
    <p:sldId id="2147475824" r:id="rId14"/>
    <p:sldId id="2147475711"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7D"/>
    <a:srgbClr val="A5E4FF"/>
    <a:srgbClr val="FFAD9B"/>
    <a:srgbClr val="FF947D"/>
    <a:srgbClr val="FFD579"/>
    <a:srgbClr val="FF85FF"/>
    <a:srgbClr val="76D6FF"/>
    <a:srgbClr val="FF40FF"/>
    <a:srgbClr val="CEEBFF"/>
    <a:srgbClr val="2BB96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1"/>
    <p:restoredTop sz="94678"/>
  </p:normalViewPr>
  <p:slideViewPr>
    <p:cSldViewPr snapToGrid="0">
      <p:cViewPr varScale="1">
        <p:scale>
          <a:sx n="57" d="100"/>
          <a:sy n="57" d="100"/>
        </p:scale>
        <p:origin x="106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 der Linden" userId="d6ed677d-835a-4208-96d6-501338bf0fee" providerId="ADAL" clId="{3A11C063-6CFB-41D8-912A-91B0E7A378F5}"/>
    <pc:docChg chg="undo custSel modSld">
      <pc:chgData name="Bart van der Linden" userId="d6ed677d-835a-4208-96d6-501338bf0fee" providerId="ADAL" clId="{3A11C063-6CFB-41D8-912A-91B0E7A378F5}" dt="2025-05-02T16:52:02.257" v="1" actId="478"/>
      <pc:docMkLst>
        <pc:docMk/>
      </pc:docMkLst>
      <pc:sldChg chg="addSp delSp mod">
        <pc:chgData name="Bart van der Linden" userId="d6ed677d-835a-4208-96d6-501338bf0fee" providerId="ADAL" clId="{3A11C063-6CFB-41D8-912A-91B0E7A378F5}" dt="2025-05-02T16:52:02.257" v="1" actId="478"/>
        <pc:sldMkLst>
          <pc:docMk/>
          <pc:sldMk cId="1148943021" sldId="2147475834"/>
        </pc:sldMkLst>
        <pc:spChg chg="add del">
          <ac:chgData name="Bart van der Linden" userId="d6ed677d-835a-4208-96d6-501338bf0fee" providerId="ADAL" clId="{3A11C063-6CFB-41D8-912A-91B0E7A378F5}" dt="2025-05-02T16:52:02.257" v="1" actId="478"/>
          <ac:spMkLst>
            <pc:docMk/>
            <pc:sldMk cId="1148943021" sldId="2147475834"/>
            <ac:spMk id="24" creationId="{7DC88BB4-65AA-2FD7-1311-770D4CB10898}"/>
          </ac:spMkLst>
        </pc:spChg>
      </pc:sldChg>
    </pc:docChg>
  </pc:docChgLst>
  <pc:docChgLst>
    <pc:chgData name="Bart van der Linden" userId="d6ed677d-835a-4208-96d6-501338bf0fee" providerId="ADAL" clId="{71FA99DF-C032-4032-A695-97D14267AB9E}"/>
    <pc:docChg chg="modSld">
      <pc:chgData name="Bart van der Linden" userId="d6ed677d-835a-4208-96d6-501338bf0fee" providerId="ADAL" clId="{71FA99DF-C032-4032-A695-97D14267AB9E}" dt="2025-06-27T08:18:01.958" v="0" actId="1076"/>
      <pc:docMkLst>
        <pc:docMk/>
      </pc:docMkLst>
      <pc:sldChg chg="modSp mod">
        <pc:chgData name="Bart van der Linden" userId="d6ed677d-835a-4208-96d6-501338bf0fee" providerId="ADAL" clId="{71FA99DF-C032-4032-A695-97D14267AB9E}" dt="2025-06-27T08:18:01.958" v="0" actId="1076"/>
        <pc:sldMkLst>
          <pc:docMk/>
          <pc:sldMk cId="4285607620" sldId="2147475824"/>
        </pc:sldMkLst>
        <pc:picChg chg="mod">
          <ac:chgData name="Bart van der Linden" userId="d6ed677d-835a-4208-96d6-501338bf0fee" providerId="ADAL" clId="{71FA99DF-C032-4032-A695-97D14267AB9E}" dt="2025-06-27T08:18:01.958" v="0" actId="1076"/>
          <ac:picMkLst>
            <pc:docMk/>
            <pc:sldMk cId="4285607620" sldId="2147475824"/>
            <ac:picMk id="19" creationId="{C69B25E7-0F54-02AC-5BC9-10370AF4B8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A05DFD-387E-4456-8798-1CC047817A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C049D2-4414-4D53-BCFD-B76DDAC55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2A075F-538C-4253-967A-7F673D670707}" type="datetimeFigureOut">
              <a:rPr lang="en-US" smtClean="0"/>
              <a:t>6/27/2025</a:t>
            </a:fld>
            <a:endParaRPr lang="en-US"/>
          </a:p>
        </p:txBody>
      </p:sp>
      <p:sp>
        <p:nvSpPr>
          <p:cNvPr id="4" name="Footer Placeholder 3">
            <a:extLst>
              <a:ext uri="{FF2B5EF4-FFF2-40B4-BE49-F238E27FC236}">
                <a16:creationId xmlns:a16="http://schemas.microsoft.com/office/drawing/2014/main" id="{1171C25B-C8B5-42CF-9396-CFFF0816BD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EDE736-F662-4435-A312-03C7CAE0C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01E9A9-2553-4E03-9A78-5F72B946E76B}" type="slidenum">
              <a:rPr lang="en-US" smtClean="0"/>
              <a:t>‹nr.›</a:t>
            </a:fld>
            <a:endParaRPr lang="en-US"/>
          </a:p>
        </p:txBody>
      </p:sp>
    </p:spTree>
    <p:extLst>
      <p:ext uri="{BB962C8B-B14F-4D97-AF65-F5344CB8AC3E}">
        <p14:creationId xmlns:p14="http://schemas.microsoft.com/office/powerpoint/2010/main" val="2350685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3C744-7E9A-45BB-888C-25C65BA4B3C8}" type="datetimeFigureOut">
              <a:rPr lang="nl-NL" smtClean="0"/>
              <a:t>27-6-2025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940D-D835-49BF-ABDA-4919DB9EA053}" type="slidenum">
              <a:rPr lang="nl-NL" smtClean="0"/>
              <a:t>‹nr.›</a:t>
            </a:fld>
            <a:endParaRPr lang="nl-NL"/>
          </a:p>
        </p:txBody>
      </p:sp>
    </p:spTree>
    <p:extLst>
      <p:ext uri="{BB962C8B-B14F-4D97-AF65-F5344CB8AC3E}">
        <p14:creationId xmlns:p14="http://schemas.microsoft.com/office/powerpoint/2010/main" val="410909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79940D-D835-49BF-ABDA-4919DB9EA053}" type="slidenum">
              <a:rPr lang="nl-NL" smtClean="0"/>
              <a:t>1</a:t>
            </a:fld>
            <a:endParaRPr lang="nl-NL"/>
          </a:p>
        </p:txBody>
      </p:sp>
    </p:spTree>
    <p:extLst>
      <p:ext uri="{BB962C8B-B14F-4D97-AF65-F5344CB8AC3E}">
        <p14:creationId xmlns:p14="http://schemas.microsoft.com/office/powerpoint/2010/main" val="278137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879940D-D835-49BF-ABDA-4919DB9EA053}" type="slidenum">
              <a:rPr lang="nl-NL" smtClean="0"/>
              <a:t>3</a:t>
            </a:fld>
            <a:endParaRPr lang="nl-NL"/>
          </a:p>
        </p:txBody>
      </p:sp>
    </p:spTree>
    <p:extLst>
      <p:ext uri="{BB962C8B-B14F-4D97-AF65-F5344CB8AC3E}">
        <p14:creationId xmlns:p14="http://schemas.microsoft.com/office/powerpoint/2010/main" val="379607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B9B9-AE98-DF3B-3D34-19231315C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623DB-863A-3AAF-0A1F-694318B94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D32B4-2DFE-13FF-AFC0-86711AF15850}"/>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B9F33CCA-5DE4-AD26-D485-D4EEB02B2377}"/>
              </a:ext>
            </a:extLst>
          </p:cNvPr>
          <p:cNvSpPr>
            <a:spLocks noGrp="1"/>
          </p:cNvSpPr>
          <p:nvPr>
            <p:ph type="sldNum" sz="quarter" idx="5"/>
          </p:nvPr>
        </p:nvSpPr>
        <p:spPr/>
        <p:txBody>
          <a:bodyPr/>
          <a:lstStyle/>
          <a:p>
            <a:fld id="{9879940D-D835-49BF-ABDA-4919DB9EA053}" type="slidenum">
              <a:rPr lang="nl-NL" smtClean="0"/>
              <a:t>4</a:t>
            </a:fld>
            <a:endParaRPr lang="nl-NL"/>
          </a:p>
        </p:txBody>
      </p:sp>
    </p:spTree>
    <p:extLst>
      <p:ext uri="{BB962C8B-B14F-4D97-AF65-F5344CB8AC3E}">
        <p14:creationId xmlns:p14="http://schemas.microsoft.com/office/powerpoint/2010/main" val="41831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94B2-5325-E5A1-826A-4853A95B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837AA-CEC3-B8B8-112D-ADFFDDC96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EEAD2-70CB-1A9F-D236-072F9A15D37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DE977463-D197-1F32-90C5-4B74B84DD5B5}"/>
              </a:ext>
            </a:extLst>
          </p:cNvPr>
          <p:cNvSpPr>
            <a:spLocks noGrp="1"/>
          </p:cNvSpPr>
          <p:nvPr>
            <p:ph type="sldNum" sz="quarter" idx="5"/>
          </p:nvPr>
        </p:nvSpPr>
        <p:spPr/>
        <p:txBody>
          <a:bodyPr/>
          <a:lstStyle/>
          <a:p>
            <a:fld id="{9879940D-D835-49BF-ABDA-4919DB9EA053}" type="slidenum">
              <a:rPr lang="nl-NL" smtClean="0"/>
              <a:t>5</a:t>
            </a:fld>
            <a:endParaRPr lang="nl-NL"/>
          </a:p>
        </p:txBody>
      </p:sp>
    </p:spTree>
    <p:extLst>
      <p:ext uri="{BB962C8B-B14F-4D97-AF65-F5344CB8AC3E}">
        <p14:creationId xmlns:p14="http://schemas.microsoft.com/office/powerpoint/2010/main" val="254533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94B2-5325-E5A1-826A-4853A95B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837AA-CEC3-B8B8-112D-ADFFDDC96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EEAD2-70CB-1A9F-D236-072F9A15D37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DE977463-D197-1F32-90C5-4B74B84DD5B5}"/>
              </a:ext>
            </a:extLst>
          </p:cNvPr>
          <p:cNvSpPr>
            <a:spLocks noGrp="1"/>
          </p:cNvSpPr>
          <p:nvPr>
            <p:ph type="sldNum" sz="quarter" idx="5"/>
          </p:nvPr>
        </p:nvSpPr>
        <p:spPr/>
        <p:txBody>
          <a:bodyPr/>
          <a:lstStyle/>
          <a:p>
            <a:fld id="{9879940D-D835-49BF-ABDA-4919DB9EA053}" type="slidenum">
              <a:rPr lang="nl-NL" smtClean="0"/>
              <a:t>6</a:t>
            </a:fld>
            <a:endParaRPr lang="nl-NL"/>
          </a:p>
        </p:txBody>
      </p:sp>
    </p:spTree>
    <p:extLst>
      <p:ext uri="{BB962C8B-B14F-4D97-AF65-F5344CB8AC3E}">
        <p14:creationId xmlns:p14="http://schemas.microsoft.com/office/powerpoint/2010/main" val="213778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94B2-5325-E5A1-826A-4853A95B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837AA-CEC3-B8B8-112D-ADFFDDC96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EEAD2-70CB-1A9F-D236-072F9A15D377}"/>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DE977463-D197-1F32-90C5-4B74B84DD5B5}"/>
              </a:ext>
            </a:extLst>
          </p:cNvPr>
          <p:cNvSpPr>
            <a:spLocks noGrp="1"/>
          </p:cNvSpPr>
          <p:nvPr>
            <p:ph type="sldNum" sz="quarter" idx="5"/>
          </p:nvPr>
        </p:nvSpPr>
        <p:spPr/>
        <p:txBody>
          <a:bodyPr/>
          <a:lstStyle/>
          <a:p>
            <a:fld id="{9879940D-D835-49BF-ABDA-4919DB9EA053}" type="slidenum">
              <a:rPr lang="nl-NL" smtClean="0"/>
              <a:t>7</a:t>
            </a:fld>
            <a:endParaRPr lang="nl-NL"/>
          </a:p>
        </p:txBody>
      </p:sp>
    </p:spTree>
    <p:extLst>
      <p:ext uri="{BB962C8B-B14F-4D97-AF65-F5344CB8AC3E}">
        <p14:creationId xmlns:p14="http://schemas.microsoft.com/office/powerpoint/2010/main" val="329279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879940D-D835-49BF-ABDA-4919DB9EA053}" type="slidenum">
              <a:rPr lang="nl-NL" smtClean="0"/>
              <a:t>11</a:t>
            </a:fld>
            <a:endParaRPr lang="nl-NL"/>
          </a:p>
        </p:txBody>
      </p:sp>
    </p:spTree>
    <p:extLst>
      <p:ext uri="{BB962C8B-B14F-4D97-AF65-F5344CB8AC3E}">
        <p14:creationId xmlns:p14="http://schemas.microsoft.com/office/powerpoint/2010/main" val="147046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ommunicatieportaal.uwv.nl/modules/product/default/media/?ItemId=3217" TargetMode="External"/><Relationship Id="rId2" Type="http://schemas.openxmlformats.org/officeDocument/2006/relationships/hyperlink" Target="https://communicatieportaal.uwv.nl/modules/product/mediabank/default/?ItemId=3219"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68258B-E049-8A50-75AE-15DDFBBC990A}"/>
              </a:ext>
            </a:extLst>
          </p:cNvPr>
          <p:cNvGrpSpPr/>
          <p:nvPr userDrawn="1"/>
        </p:nvGrpSpPr>
        <p:grpSpPr>
          <a:xfrm>
            <a:off x="0" y="3630059"/>
            <a:ext cx="12192000" cy="3207765"/>
            <a:chOff x="0" y="3630059"/>
            <a:chExt cx="12192000" cy="3207765"/>
          </a:xfrm>
        </p:grpSpPr>
        <p:sp>
          <p:nvSpPr>
            <p:cNvPr id="8" name="Rectangle 7">
              <a:extLst>
                <a:ext uri="{FF2B5EF4-FFF2-40B4-BE49-F238E27FC236}">
                  <a16:creationId xmlns:a16="http://schemas.microsoft.com/office/drawing/2014/main" id="{1ACA3AD8-475D-F363-5836-E3A393AEA9A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C2BD3B-7038-3ACA-37C3-86E389129E75}"/>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5A05B35-B5C7-82E0-CBC1-2EF3378C1902}"/>
              </a:ext>
            </a:extLst>
          </p:cNvPr>
          <p:cNvSpPr>
            <a:spLocks noChangeAspect="1"/>
          </p:cNvSpPr>
          <p:nvPr userDrawn="1"/>
        </p:nvSpPr>
        <p:spPr>
          <a:xfrm>
            <a:off x="807959" y="2659394"/>
            <a:ext cx="3801617" cy="38016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F9737-EA0C-C19C-757B-C381FF804BB3}"/>
              </a:ext>
            </a:extLst>
          </p:cNvPr>
          <p:cNvPicPr>
            <a:picLocks noChangeAspect="1"/>
          </p:cNvPicPr>
          <p:nvPr userDrawn="1"/>
        </p:nvPicPr>
        <p:blipFill>
          <a:blip/>
          <a:stretch>
            <a:fillRect/>
          </a:stretch>
        </p:blipFill>
        <p:spPr>
          <a:xfrm>
            <a:off x="6767170" y="1073688"/>
            <a:ext cx="3349449" cy="1107036"/>
          </a:xfrm>
          <a:prstGeom prst="rect">
            <a:avLst/>
          </a:prstGeom>
        </p:spPr>
      </p:pic>
      <p:sp>
        <p:nvSpPr>
          <p:cNvPr id="13" name="Rechthoek 14">
            <a:extLst>
              <a:ext uri="{FF2B5EF4-FFF2-40B4-BE49-F238E27FC236}">
                <a16:creationId xmlns:a16="http://schemas.microsoft.com/office/drawing/2014/main" id="{0FC588D3-181A-A176-B20E-4E4A7C12D653}"/>
              </a:ext>
            </a:extLst>
          </p:cNvPr>
          <p:cNvSpPr/>
          <p:nvPr userDrawn="1"/>
        </p:nvSpPr>
        <p:spPr>
          <a:xfrm>
            <a:off x="6096000" y="3787547"/>
            <a:ext cx="5541817" cy="2933142"/>
          </a:xfrm>
          <a:prstGeom prst="rect">
            <a:avLst/>
          </a:prstGeom>
        </p:spPr>
        <p:txBody>
          <a:bodyPr vert="horz" lIns="91440" tIns="45720" rIns="91440" bIns="45720" rtlCol="0" anchor="t">
            <a:normAutofit/>
          </a:bodyPr>
          <a:lstStyle/>
          <a:p>
            <a:pPr algn="ctr">
              <a:lnSpc>
                <a:spcPct val="90000"/>
              </a:lnSpc>
              <a:spcBef>
                <a:spcPct val="0"/>
              </a:spcBef>
              <a:spcAft>
                <a:spcPts val="600"/>
              </a:spcAft>
            </a:pPr>
            <a:endParaRPr lang="en-US" sz="1700" b="1">
              <a:solidFill>
                <a:prstClr val="white"/>
              </a:solidFill>
              <a:latin typeface="Metropolis"/>
            </a:endParaRPr>
          </a:p>
        </p:txBody>
      </p:sp>
      <p:sp>
        <p:nvSpPr>
          <p:cNvPr id="14" name="TextBox 13">
            <a:extLst>
              <a:ext uri="{FF2B5EF4-FFF2-40B4-BE49-F238E27FC236}">
                <a16:creationId xmlns:a16="http://schemas.microsoft.com/office/drawing/2014/main" id="{97285DB4-77E9-A44B-18B3-3D9D36B7648A}"/>
              </a:ext>
            </a:extLst>
          </p:cNvPr>
          <p:cNvSpPr txBox="1"/>
          <p:nvPr userDrawn="1"/>
        </p:nvSpPr>
        <p:spPr>
          <a:xfrm>
            <a:off x="842802" y="3510096"/>
            <a:ext cx="3801618" cy="2092881"/>
          </a:xfrm>
          <a:prstGeom prst="rect">
            <a:avLst/>
          </a:prstGeom>
          <a:noFill/>
        </p:spPr>
        <p:txBody>
          <a:bodyPr wrap="square">
            <a:spAutoFit/>
          </a:bodyPr>
          <a:lstStyle/>
          <a:p>
            <a:pPr algn="ctr" fontAlgn="base"/>
            <a:endParaRPr lang="nl-NL" b="1" i="0" u="none" strike="noStrike" cap="all">
              <a:solidFill>
                <a:srgbClr val="FFFFFF"/>
              </a:solidFill>
              <a:effectLst/>
              <a:latin typeface="Asap"/>
            </a:endParaRPr>
          </a:p>
          <a:p>
            <a:pPr algn="ctr" fontAlgn="base"/>
            <a:r>
              <a:rPr lang="nl-NL" sz="2000" b="1" i="0" u="none" strike="noStrike" cap="all">
                <a:solidFill>
                  <a:srgbClr val="FFFFFF"/>
                </a:solidFill>
                <a:effectLst/>
                <a:latin typeface="Asap"/>
              </a:rPr>
              <a:t>DIGITAL ECOSYSTEMS</a:t>
            </a:r>
          </a:p>
          <a:p>
            <a:pPr algn="ctr" fontAlgn="base"/>
            <a:r>
              <a:rPr lang="nl-NL" sz="2000" b="1" i="0" u="none" strike="noStrike" cap="all">
                <a:solidFill>
                  <a:srgbClr val="FFFFFF"/>
                </a:solidFill>
                <a:effectLst/>
                <a:latin typeface="Asap"/>
              </a:rPr>
              <a:t>INSTITUTE</a:t>
            </a:r>
          </a:p>
          <a:p>
            <a:pPr algn="ctr" fontAlgn="base"/>
            <a:endParaRPr lang="nl-NL" b="1" i="0" u="none" strike="noStrike" cap="all">
              <a:solidFill>
                <a:srgbClr val="FFFFFF"/>
              </a:solidFill>
              <a:effectLst/>
              <a:latin typeface="Asap"/>
            </a:endParaRPr>
          </a:p>
          <a:p>
            <a:pPr algn="ctr" fontAlgn="base"/>
            <a:r>
              <a:rPr lang="nl-NL" b="0" i="0" u="none" strike="noStrike" cap="all">
                <a:solidFill>
                  <a:srgbClr val="FFFFFF"/>
                </a:solidFill>
                <a:effectLst/>
                <a:latin typeface="Asap"/>
              </a:rPr>
              <a:t>SAMENWERKEN VOLGENS DE </a:t>
            </a:r>
          </a:p>
          <a:p>
            <a:pPr algn="ctr" fontAlgn="base"/>
            <a:r>
              <a:rPr lang="nl-NL" b="0" i="0" u="none" strike="noStrike" cap="all">
                <a:solidFill>
                  <a:srgbClr val="FFFFFF"/>
                </a:solidFill>
                <a:effectLst/>
                <a:latin typeface="Asap"/>
              </a:rPr>
              <a:t>DIGITALE  ECOSYSTEMEN </a:t>
            </a:r>
          </a:p>
          <a:p>
            <a:pPr algn="ctr" fontAlgn="base"/>
            <a:r>
              <a:rPr lang="nl-NL" b="0" i="0" u="none" strike="noStrike" cap="all">
                <a:solidFill>
                  <a:srgbClr val="FFFFFF"/>
                </a:solidFill>
                <a:effectLst/>
                <a:latin typeface="Asap"/>
              </a:rPr>
              <a:t>GEDACHTE.</a:t>
            </a:r>
          </a:p>
        </p:txBody>
      </p:sp>
      <p:sp>
        <p:nvSpPr>
          <p:cNvPr id="17" name="Rectangle 16">
            <a:extLst>
              <a:ext uri="{FF2B5EF4-FFF2-40B4-BE49-F238E27FC236}">
                <a16:creationId xmlns:a16="http://schemas.microsoft.com/office/drawing/2014/main" id="{060E25FB-5403-79F0-27D6-4F493620CF8D}"/>
              </a:ext>
            </a:extLst>
          </p:cNvPr>
          <p:cNvSpPr/>
          <p:nvPr userDrawn="1"/>
        </p:nvSpPr>
        <p:spPr>
          <a:xfrm>
            <a:off x="9983755" y="0"/>
            <a:ext cx="2107725" cy="95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AC23434A-AE69-4461-A20B-21F7855677E5}"/>
              </a:ext>
            </a:extLst>
          </p:cNvPr>
          <p:cNvSpPr>
            <a:spLocks noGrp="1"/>
          </p:cNvSpPr>
          <p:nvPr>
            <p:ph type="body" sz="quarter" idx="11"/>
          </p:nvPr>
        </p:nvSpPr>
        <p:spPr>
          <a:xfrm>
            <a:off x="5245973" y="3942997"/>
            <a:ext cx="6391844" cy="2518013"/>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26186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CA3507-0E08-C9F8-8387-6EDE2EC6F551}"/>
              </a:ext>
            </a:extLst>
          </p:cNvPr>
          <p:cNvGrpSpPr/>
          <p:nvPr userDrawn="1"/>
        </p:nvGrpSpPr>
        <p:grpSpPr>
          <a:xfrm>
            <a:off x="0" y="5740256"/>
            <a:ext cx="12192000" cy="1117744"/>
            <a:chOff x="0" y="3630059"/>
            <a:chExt cx="12192000" cy="3207765"/>
          </a:xfrm>
        </p:grpSpPr>
        <p:sp>
          <p:nvSpPr>
            <p:cNvPr id="7" name="Rectangle 6">
              <a:extLst>
                <a:ext uri="{FF2B5EF4-FFF2-40B4-BE49-F238E27FC236}">
                  <a16:creationId xmlns:a16="http://schemas.microsoft.com/office/drawing/2014/main" id="{4EDD8E69-10C4-BDA5-CAE9-A6FACA10316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C77795-6A46-CE09-4573-2C175D82EB1A}"/>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text, clipart&#10;&#10;Description automatically generated">
            <a:extLst>
              <a:ext uri="{FF2B5EF4-FFF2-40B4-BE49-F238E27FC236}">
                <a16:creationId xmlns:a16="http://schemas.microsoft.com/office/drawing/2014/main" id="{5EE0856B-E02B-70F9-0FC4-4BDF7A4B682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5988086"/>
            <a:ext cx="1699245" cy="561600"/>
          </a:xfrm>
          <a:prstGeom prst="rect">
            <a:avLst/>
          </a:prstGeom>
        </p:spPr>
      </p:pic>
      <p:sp>
        <p:nvSpPr>
          <p:cNvPr id="11" name="Rectangle 10">
            <a:extLst>
              <a:ext uri="{FF2B5EF4-FFF2-40B4-BE49-F238E27FC236}">
                <a16:creationId xmlns:a16="http://schemas.microsoft.com/office/drawing/2014/main" id="{BCE90E24-8BD2-29C4-EB0A-0527305C68F6}"/>
              </a:ext>
            </a:extLst>
          </p:cNvPr>
          <p:cNvSpPr/>
          <p:nvPr userDrawn="1"/>
        </p:nvSpPr>
        <p:spPr>
          <a:xfrm>
            <a:off x="9330833" y="0"/>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2FB70F5C-5251-227E-0BE8-ED750C1CB253}"/>
              </a:ext>
            </a:extLst>
          </p:cNvPr>
          <p:cNvSpPr>
            <a:spLocks noGrp="1"/>
          </p:cNvSpPr>
          <p:nvPr>
            <p:ph type="title"/>
          </p:nvPr>
        </p:nvSpPr>
        <p:spPr>
          <a:xfrm>
            <a:off x="380996" y="92748"/>
            <a:ext cx="11317518" cy="9578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CFEF7-550F-A26D-F1A7-BF17552250A0}"/>
              </a:ext>
            </a:extLst>
          </p:cNvPr>
          <p:cNvSpPr>
            <a:spLocks noGrp="1"/>
          </p:cNvSpPr>
          <p:nvPr>
            <p:ph type="body" sz="quarter" idx="10"/>
          </p:nvPr>
        </p:nvSpPr>
        <p:spPr>
          <a:xfrm>
            <a:off x="380996" y="1227820"/>
            <a:ext cx="9036050" cy="2068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00F940F9-E040-3D5F-9A28-BF4E769DCCC8}"/>
              </a:ext>
            </a:extLst>
          </p:cNvPr>
          <p:cNvGrpSpPr/>
          <p:nvPr userDrawn="1"/>
        </p:nvGrpSpPr>
        <p:grpSpPr>
          <a:xfrm>
            <a:off x="0" y="3648076"/>
            <a:ext cx="12192000" cy="3251200"/>
            <a:chOff x="0" y="3630059"/>
            <a:chExt cx="12192000" cy="3207765"/>
          </a:xfrm>
        </p:grpSpPr>
        <p:sp>
          <p:nvSpPr>
            <p:cNvPr id="4" name="Rectangle 3">
              <a:extLst>
                <a:ext uri="{FF2B5EF4-FFF2-40B4-BE49-F238E27FC236}">
                  <a16:creationId xmlns:a16="http://schemas.microsoft.com/office/drawing/2014/main" id="{27998044-5EF8-199F-D682-9932B60F94C5}"/>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DB9E97-21A2-27C4-1E9F-9FD19D4D4C75}"/>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picture containing text, clipart&#10;&#10;Description automatically generated">
            <a:extLst>
              <a:ext uri="{FF2B5EF4-FFF2-40B4-BE49-F238E27FC236}">
                <a16:creationId xmlns:a16="http://schemas.microsoft.com/office/drawing/2014/main" id="{566E4EB7-59F2-3717-1D22-29A536A8D44D}"/>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6029362"/>
            <a:ext cx="1699245" cy="561600"/>
          </a:xfrm>
          <a:prstGeom prst="rect">
            <a:avLst/>
          </a:prstGeom>
        </p:spPr>
      </p:pic>
      <p:sp>
        <p:nvSpPr>
          <p:cNvPr id="13" name="Rectangle 12">
            <a:extLst>
              <a:ext uri="{FF2B5EF4-FFF2-40B4-BE49-F238E27FC236}">
                <a16:creationId xmlns:a16="http://schemas.microsoft.com/office/drawing/2014/main" id="{F2A39DD0-C3EA-F56A-9DA9-8F6DD56B30BF}"/>
              </a:ext>
            </a:extLst>
          </p:cNvPr>
          <p:cNvSpPr/>
          <p:nvPr userDrawn="1"/>
        </p:nvSpPr>
        <p:spPr>
          <a:xfrm>
            <a:off x="9330833" y="41276"/>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16303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CA3507-0E08-C9F8-8387-6EDE2EC6F551}"/>
              </a:ext>
            </a:extLst>
          </p:cNvPr>
          <p:cNvGrpSpPr/>
          <p:nvPr userDrawn="1"/>
        </p:nvGrpSpPr>
        <p:grpSpPr>
          <a:xfrm>
            <a:off x="0" y="3606800"/>
            <a:ext cx="12192000" cy="3251200"/>
            <a:chOff x="0" y="3630059"/>
            <a:chExt cx="12192000" cy="3207765"/>
          </a:xfrm>
        </p:grpSpPr>
        <p:sp>
          <p:nvSpPr>
            <p:cNvPr id="7" name="Rectangle 6">
              <a:extLst>
                <a:ext uri="{FF2B5EF4-FFF2-40B4-BE49-F238E27FC236}">
                  <a16:creationId xmlns:a16="http://schemas.microsoft.com/office/drawing/2014/main" id="{4EDD8E69-10C4-BDA5-CAE9-A6FACA10316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C77795-6A46-CE09-4573-2C175D82EB1A}"/>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text, clipart&#10;&#10;Description automatically generated">
            <a:extLst>
              <a:ext uri="{FF2B5EF4-FFF2-40B4-BE49-F238E27FC236}">
                <a16:creationId xmlns:a16="http://schemas.microsoft.com/office/drawing/2014/main" id="{5EE0856B-E02B-70F9-0FC4-4BDF7A4B682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5988086"/>
            <a:ext cx="1699245" cy="561600"/>
          </a:xfrm>
          <a:prstGeom prst="rect">
            <a:avLst/>
          </a:prstGeom>
        </p:spPr>
      </p:pic>
      <p:sp>
        <p:nvSpPr>
          <p:cNvPr id="11" name="Rectangle 10">
            <a:extLst>
              <a:ext uri="{FF2B5EF4-FFF2-40B4-BE49-F238E27FC236}">
                <a16:creationId xmlns:a16="http://schemas.microsoft.com/office/drawing/2014/main" id="{BCE90E24-8BD2-29C4-EB0A-0527305C68F6}"/>
              </a:ext>
            </a:extLst>
          </p:cNvPr>
          <p:cNvSpPr/>
          <p:nvPr userDrawn="1"/>
        </p:nvSpPr>
        <p:spPr>
          <a:xfrm>
            <a:off x="9330833" y="0"/>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94611-2566-B19C-1744-B8FC074713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800690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32E3D51-4597-A0A1-2A2A-9359B4F2818E}"/>
              </a:ext>
            </a:extLst>
          </p:cNvPr>
          <p:cNvGrpSpPr/>
          <p:nvPr userDrawn="1"/>
        </p:nvGrpSpPr>
        <p:grpSpPr>
          <a:xfrm>
            <a:off x="0" y="2449"/>
            <a:ext cx="12192000" cy="6855551"/>
            <a:chOff x="0" y="3630059"/>
            <a:chExt cx="12192000" cy="3207765"/>
          </a:xfrm>
        </p:grpSpPr>
        <p:sp>
          <p:nvSpPr>
            <p:cNvPr id="7" name="Rectangle 6">
              <a:extLst>
                <a:ext uri="{FF2B5EF4-FFF2-40B4-BE49-F238E27FC236}">
                  <a16:creationId xmlns:a16="http://schemas.microsoft.com/office/drawing/2014/main" id="{F040CA64-B316-EE44-7075-783029747F45}"/>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4520ED-A041-DAA7-12D8-78EF2D0140A9}"/>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spTree>
    <p:extLst>
      <p:ext uri="{BB962C8B-B14F-4D97-AF65-F5344CB8AC3E}">
        <p14:creationId xmlns:p14="http://schemas.microsoft.com/office/powerpoint/2010/main" val="364451678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538567-E61D-B23C-FFA3-245ED2698E30}"/>
              </a:ext>
            </a:extLst>
          </p:cNvPr>
          <p:cNvSpPr/>
          <p:nvPr userDrawn="1"/>
        </p:nvSpPr>
        <p:spPr>
          <a:xfrm>
            <a:off x="0" y="-135081"/>
            <a:ext cx="12192000" cy="6972906"/>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cean floor&#10;&#10;Description automatically generated">
            <a:extLst>
              <a:ext uri="{FF2B5EF4-FFF2-40B4-BE49-F238E27FC236}">
                <a16:creationId xmlns:a16="http://schemas.microsoft.com/office/drawing/2014/main" id="{B1973891-97F1-7C1D-EE2D-82C866B3FFCB}"/>
              </a:ext>
            </a:extLst>
          </p:cNvPr>
          <p:cNvPicPr>
            <a:picLocks noChangeAspect="1"/>
          </p:cNvPicPr>
          <p:nvPr userDrawn="1"/>
        </p:nvPicPr>
        <p:blipFill rotWithShape="1">
          <a:blip>
            <a:alphaModFix amt="41000"/>
            <a:extLst>
              <a:ext uri="{28A0092B-C50C-407E-A947-70E740481C1C}">
                <a14:useLocalDpi xmlns:a14="http://schemas.microsoft.com/office/drawing/2010/main" val="0"/>
              </a:ext>
            </a:extLst>
          </a:blip>
          <a:srcRect t="14106"/>
          <a:stretch/>
        </p:blipFill>
        <p:spPr>
          <a:xfrm>
            <a:off x="0" y="-135081"/>
            <a:ext cx="12192000" cy="6993081"/>
          </a:xfrm>
          <a:prstGeom prst="rect">
            <a:avLst/>
          </a:prstGeom>
        </p:spPr>
      </p:pic>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spTree>
    <p:extLst>
      <p:ext uri="{BB962C8B-B14F-4D97-AF65-F5344CB8AC3E}">
        <p14:creationId xmlns:p14="http://schemas.microsoft.com/office/powerpoint/2010/main" val="299606472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
            <a:ext cx="12192000" cy="683782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F57AF526-0966-1D62-E9DB-15333436D864}"/>
              </a:ext>
            </a:extLst>
          </p:cNvPr>
          <p:cNvPicPr>
            <a:picLocks noChangeAspect="1"/>
          </p:cNvPicPr>
          <p:nvPr userDrawn="1"/>
        </p:nvPicPr>
        <p:blipFill rotWithShape="1">
          <a:blip>
            <a:alphaModFix amt="66000"/>
            <a:extLst>
              <a:ext uri="{28A0092B-C50C-407E-A947-70E740481C1C}">
                <a14:useLocalDpi xmlns:a14="http://schemas.microsoft.com/office/drawing/2010/main" val="0"/>
              </a:ext>
            </a:extLst>
          </a:blip>
          <a:srcRect t="13811"/>
          <a:stretch/>
        </p:blipFill>
        <p:spPr>
          <a:xfrm>
            <a:off x="1" y="-1"/>
            <a:ext cx="12192000" cy="6878176"/>
          </a:xfrm>
          <a:prstGeom prst="rect">
            <a:avLst/>
          </a:prstGeom>
        </p:spPr>
      </p:pic>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spTree>
    <p:extLst>
      <p:ext uri="{BB962C8B-B14F-4D97-AF65-F5344CB8AC3E}">
        <p14:creationId xmlns:p14="http://schemas.microsoft.com/office/powerpoint/2010/main" val="25789872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
            <a:ext cx="12192000" cy="683782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pic>
        <p:nvPicPr>
          <p:cNvPr id="2" name="Picture 1">
            <a:extLst>
              <a:ext uri="{FF2B5EF4-FFF2-40B4-BE49-F238E27FC236}">
                <a16:creationId xmlns:a16="http://schemas.microsoft.com/office/drawing/2014/main" id="{74E4915B-7C23-8D71-0789-80310C547265}"/>
              </a:ext>
            </a:extLst>
          </p:cNvPr>
          <p:cNvPicPr>
            <a:picLocks noChangeAspect="1"/>
          </p:cNvPicPr>
          <p:nvPr userDrawn="1"/>
        </p:nvPicPr>
        <p:blipFill rotWithShape="1">
          <a:blip>
            <a:alphaModFix amt="61000"/>
            <a:extLst>
              <a:ext uri="{BEBA8EAE-BF5A-486C-A8C5-ECC9F3942E4B}">
                <a14:imgProps xmlns:a14="http://schemas.microsoft.com/office/drawing/2010/main">
                  <a14:imgLayer>
                    <a14:imgEffect>
                      <a14:sharpenSoften amount="47000"/>
                    </a14:imgEffect>
                    <a14:imgEffect>
                      <a14:colorTemperature colorTemp="4700"/>
                    </a14:imgEffect>
                    <a14:imgEffect>
                      <a14:brightnessContrast contrast="-20000"/>
                    </a14:imgEffect>
                  </a14:imgLayer>
                </a14:imgProps>
              </a:ext>
            </a:extLst>
          </a:blip>
          <a:srcRect l="-1" t="28880" r="-1"/>
          <a:stretch/>
        </p:blipFill>
        <p:spPr>
          <a:xfrm>
            <a:off x="0" y="0"/>
            <a:ext cx="12192000" cy="6858000"/>
          </a:xfrm>
          <a:prstGeom prst="rect">
            <a:avLst/>
          </a:prstGeom>
        </p:spPr>
      </p:pic>
    </p:spTree>
    <p:extLst>
      <p:ext uri="{BB962C8B-B14F-4D97-AF65-F5344CB8AC3E}">
        <p14:creationId xmlns:p14="http://schemas.microsoft.com/office/powerpoint/2010/main" val="225855413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
            <a:ext cx="12192000" cy="683782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pic>
        <p:nvPicPr>
          <p:cNvPr id="6" name="Picture 4" descr="handreiking - Be The Change voor coaching, persoonlijk en verbindend  leiderschap, team coaching">
            <a:extLst>
              <a:ext uri="{FF2B5EF4-FFF2-40B4-BE49-F238E27FC236}">
                <a16:creationId xmlns:a16="http://schemas.microsoft.com/office/drawing/2014/main" id="{54C42E3D-1ECE-6F77-0FFE-242809703F1A}"/>
              </a:ext>
            </a:extLst>
          </p:cNvPr>
          <p:cNvPicPr>
            <a:picLocks noChangeAspect="1" noChangeArrowheads="1"/>
          </p:cNvPicPr>
          <p:nvPr userDrawn="1"/>
        </p:nvPicPr>
        <p:blipFill rotWithShape="1">
          <a:blip cstate="screen">
            <a:alphaModFix amt="35000"/>
            <a:extLst>
              <a:ext uri="{28A0092B-C50C-407E-A947-70E740481C1C}">
                <a14:useLocalDpi xmlns:a14="http://schemas.microsoft.com/office/drawing/2010/main"/>
              </a:ext>
            </a:extLst>
          </a:blip>
          <a:srcRect t="19832" b="2384"/>
          <a:stretch/>
        </p:blipFill>
        <p:spPr bwMode="auto">
          <a:xfrm flipH="1">
            <a:off x="20320" y="-1"/>
            <a:ext cx="12192000" cy="683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4503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
            <a:ext cx="12192000" cy="683782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6F4C3FFD-05CD-1F1B-D9D4-C2C5D5882F9B}"/>
              </a:ext>
            </a:extLst>
          </p:cNvPr>
          <p:cNvPicPr>
            <a:picLocks noChangeAspect="1"/>
          </p:cNvPicPr>
          <p:nvPr userDrawn="1"/>
        </p:nvPicPr>
        <p:blipFill rotWithShape="1">
          <a:blip>
            <a:duotone>
              <a:prstClr val="black"/>
              <a:schemeClr val="accent1">
                <a:tint val="45000"/>
                <a:satMod val="400000"/>
              </a:schemeClr>
            </a:duotone>
            <a:alphaModFix amt="35000"/>
            <a:extLst>
              <a:ext uri="{28A0092B-C50C-407E-A947-70E740481C1C}">
                <a14:useLocalDpi xmlns:a14="http://schemas.microsoft.com/office/drawing/2010/main" val="0"/>
              </a:ext>
            </a:extLst>
          </a:blip>
          <a:srcRect t="2732" b="12439"/>
          <a:stretch/>
        </p:blipFill>
        <p:spPr>
          <a:xfrm>
            <a:off x="0" y="-20178"/>
            <a:ext cx="12192000" cy="6878178"/>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pic>
        <p:nvPicPr>
          <p:cNvPr id="2" name="Picture 1" descr="Text&#10;&#10;Description automatically generated">
            <a:extLst>
              <a:ext uri="{FF2B5EF4-FFF2-40B4-BE49-F238E27FC236}">
                <a16:creationId xmlns:a16="http://schemas.microsoft.com/office/drawing/2014/main" id="{29D19665-9214-FC11-DB8F-77C7EB18006C}"/>
              </a:ext>
            </a:extLst>
          </p:cNvPr>
          <p:cNvPicPr>
            <a:picLocks noChangeAspect="1"/>
          </p:cNvPicPr>
          <p:nvPr userDrawn="1"/>
        </p:nvPicPr>
        <p:blipFill rotWithShape="1">
          <a:blip/>
          <a:srcRect r="82176"/>
          <a:stretch/>
        </p:blipFill>
        <p:spPr>
          <a:xfrm>
            <a:off x="9322607" y="191290"/>
            <a:ext cx="571089" cy="809047"/>
          </a:xfrm>
          <a:prstGeom prst="rect">
            <a:avLst/>
          </a:prstGeom>
        </p:spPr>
      </p:pic>
    </p:spTree>
    <p:extLst>
      <p:ext uri="{BB962C8B-B14F-4D97-AF65-F5344CB8AC3E}">
        <p14:creationId xmlns:p14="http://schemas.microsoft.com/office/powerpoint/2010/main" val="418586808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
            <a:ext cx="12192000" cy="683782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6" name="Picture 4" descr="handreiking - Be The Change voor coaching, persoonlijk en verbindend  leiderschap, team coaching">
            <a:extLst>
              <a:ext uri="{FF2B5EF4-FFF2-40B4-BE49-F238E27FC236}">
                <a16:creationId xmlns:a16="http://schemas.microsoft.com/office/drawing/2014/main" id="{54C42E3D-1ECE-6F77-0FFE-242809703F1A}"/>
              </a:ext>
            </a:extLst>
          </p:cNvPr>
          <p:cNvPicPr>
            <a:picLocks noChangeAspect="1" noChangeArrowheads="1"/>
          </p:cNvPicPr>
          <p:nvPr userDrawn="1"/>
        </p:nvPicPr>
        <p:blipFill rotWithShape="1">
          <a:blip cstate="screen">
            <a:alphaModFix amt="35000"/>
            <a:extLst>
              <a:ext uri="{28A0092B-C50C-407E-A947-70E740481C1C}">
                <a14:useLocalDpi xmlns:a14="http://schemas.microsoft.com/office/drawing/2010/main"/>
              </a:ext>
            </a:extLst>
          </a:blip>
          <a:srcRect t="19832" b="2384"/>
          <a:stretch/>
        </p:blipFill>
        <p:spPr bwMode="auto">
          <a:xfrm flipH="1">
            <a:off x="20320" y="-1"/>
            <a:ext cx="12192000" cy="6837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spTree>
    <p:extLst>
      <p:ext uri="{BB962C8B-B14F-4D97-AF65-F5344CB8AC3E}">
        <p14:creationId xmlns:p14="http://schemas.microsoft.com/office/powerpoint/2010/main" val="42237517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0B30D-DDB2-18CC-C62B-F49B43A316D4}"/>
              </a:ext>
            </a:extLst>
          </p:cNvPr>
          <p:cNvSpPr/>
          <p:nvPr userDrawn="1"/>
        </p:nvSpPr>
        <p:spPr>
          <a:xfrm>
            <a:off x="0" y="-135081"/>
            <a:ext cx="12192000" cy="6972906"/>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F57AF526-0966-1D62-E9DB-15333436D864}"/>
              </a:ext>
            </a:extLst>
          </p:cNvPr>
          <p:cNvPicPr>
            <a:picLocks noChangeAspect="1"/>
          </p:cNvPicPr>
          <p:nvPr userDrawn="1"/>
        </p:nvPicPr>
        <p:blipFill rotWithShape="1">
          <a:blip>
            <a:alphaModFix amt="66000"/>
            <a:extLst>
              <a:ext uri="{28A0092B-C50C-407E-A947-70E740481C1C}">
                <a14:useLocalDpi xmlns:a14="http://schemas.microsoft.com/office/drawing/2010/main" val="0"/>
              </a:ext>
            </a:extLst>
          </a:blip>
          <a:srcRect t="13811"/>
          <a:stretch/>
        </p:blipFill>
        <p:spPr>
          <a:xfrm>
            <a:off x="1" y="-135081"/>
            <a:ext cx="12192000" cy="7013256"/>
          </a:xfrm>
          <a:prstGeom prst="rect">
            <a:avLst/>
          </a:prstGeom>
        </p:spPr>
      </p:pic>
      <p:sp>
        <p:nvSpPr>
          <p:cNvPr id="5" name="Title 4">
            <a:extLst>
              <a:ext uri="{FF2B5EF4-FFF2-40B4-BE49-F238E27FC236}">
                <a16:creationId xmlns:a16="http://schemas.microsoft.com/office/drawing/2014/main" id="{EAF7E871-7A86-8BB8-2AE7-4BE228F3FCB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4" name="Picture 13" descr="A picture containing text, clipart&#10;&#10;Description automatically generated">
            <a:extLst>
              <a:ext uri="{FF2B5EF4-FFF2-40B4-BE49-F238E27FC236}">
                <a16:creationId xmlns:a16="http://schemas.microsoft.com/office/drawing/2014/main" id="{E4A522F2-18DB-0AA6-D9B4-428ECD4C9D1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306388"/>
            <a:ext cx="1699245" cy="561600"/>
          </a:xfrm>
          <a:prstGeom prst="rect">
            <a:avLst/>
          </a:prstGeom>
        </p:spPr>
      </p:pic>
    </p:spTree>
    <p:extLst>
      <p:ext uri="{BB962C8B-B14F-4D97-AF65-F5344CB8AC3E}">
        <p14:creationId xmlns:p14="http://schemas.microsoft.com/office/powerpoint/2010/main" val="199465071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DFEEC411-7EF9-B9DF-1D3D-BAB250D3D99D}"/>
              </a:ext>
            </a:extLst>
          </p:cNvPr>
          <p:cNvSpPr/>
          <p:nvPr userDrawn="1"/>
        </p:nvSpPr>
        <p:spPr>
          <a:xfrm>
            <a:off x="0" y="-1"/>
            <a:ext cx="11663755" cy="4506843"/>
          </a:xfrm>
          <a:custGeom>
            <a:avLst/>
            <a:gdLst>
              <a:gd name="connsiteX0" fmla="*/ 0 w 11663755"/>
              <a:gd name="connsiteY0" fmla="*/ 0 h 6321777"/>
              <a:gd name="connsiteX1" fmla="*/ 11663755 w 11663755"/>
              <a:gd name="connsiteY1" fmla="*/ 0 h 6321777"/>
              <a:gd name="connsiteX2" fmla="*/ 11663755 w 11663755"/>
              <a:gd name="connsiteY2" fmla="*/ 0 h 6321777"/>
              <a:gd name="connsiteX3" fmla="*/ 11663755 w 11663755"/>
              <a:gd name="connsiteY3" fmla="*/ 6321777 h 6321777"/>
              <a:gd name="connsiteX4" fmla="*/ 0 w 11663755"/>
              <a:gd name="connsiteY4" fmla="*/ 6321777 h 6321777"/>
              <a:gd name="connsiteX5" fmla="*/ 0 w 11663755"/>
              <a:gd name="connsiteY5" fmla="*/ 0 h 6321777"/>
              <a:gd name="connsiteX0" fmla="*/ 0 w 11663755"/>
              <a:gd name="connsiteY0" fmla="*/ 0 h 6321777"/>
              <a:gd name="connsiteX1" fmla="*/ 11663755 w 11663755"/>
              <a:gd name="connsiteY1" fmla="*/ 0 h 6321777"/>
              <a:gd name="connsiteX2" fmla="*/ 11663755 w 11663755"/>
              <a:gd name="connsiteY2" fmla="*/ 0 h 6321777"/>
              <a:gd name="connsiteX3" fmla="*/ 11661422 w 11663755"/>
              <a:gd name="connsiteY3" fmla="*/ 5768622 h 6321777"/>
              <a:gd name="connsiteX4" fmla="*/ 11663755 w 11663755"/>
              <a:gd name="connsiteY4" fmla="*/ 6321777 h 6321777"/>
              <a:gd name="connsiteX5" fmla="*/ 0 w 11663755"/>
              <a:gd name="connsiteY5" fmla="*/ 6321777 h 6321777"/>
              <a:gd name="connsiteX6" fmla="*/ 0 w 11663755"/>
              <a:gd name="connsiteY6" fmla="*/ 0 h 6321777"/>
              <a:gd name="connsiteX0" fmla="*/ 0 w 11663755"/>
              <a:gd name="connsiteY0" fmla="*/ 0 h 6321778"/>
              <a:gd name="connsiteX1" fmla="*/ 11663755 w 11663755"/>
              <a:gd name="connsiteY1" fmla="*/ 0 h 6321778"/>
              <a:gd name="connsiteX2" fmla="*/ 11663755 w 11663755"/>
              <a:gd name="connsiteY2" fmla="*/ 0 h 6321778"/>
              <a:gd name="connsiteX3" fmla="*/ 11661422 w 11663755"/>
              <a:gd name="connsiteY3" fmla="*/ 5768622 h 6321778"/>
              <a:gd name="connsiteX4" fmla="*/ 11663755 w 11663755"/>
              <a:gd name="connsiteY4" fmla="*/ 6321777 h 6321778"/>
              <a:gd name="connsiteX5" fmla="*/ 11164711 w 11663755"/>
              <a:gd name="connsiteY5" fmla="*/ 6321778 h 6321778"/>
              <a:gd name="connsiteX6" fmla="*/ 0 w 11663755"/>
              <a:gd name="connsiteY6" fmla="*/ 6321777 h 6321778"/>
              <a:gd name="connsiteX7" fmla="*/ 0 w 11663755"/>
              <a:gd name="connsiteY7" fmla="*/ 0 h 6321778"/>
              <a:gd name="connsiteX0" fmla="*/ 0 w 12155458"/>
              <a:gd name="connsiteY0" fmla="*/ 0 h 6405889"/>
              <a:gd name="connsiteX1" fmla="*/ 11663755 w 12155458"/>
              <a:gd name="connsiteY1" fmla="*/ 0 h 6405889"/>
              <a:gd name="connsiteX2" fmla="*/ 11663755 w 12155458"/>
              <a:gd name="connsiteY2" fmla="*/ 0 h 6405889"/>
              <a:gd name="connsiteX3" fmla="*/ 11661422 w 12155458"/>
              <a:gd name="connsiteY3" fmla="*/ 5768622 h 6405889"/>
              <a:gd name="connsiteX4" fmla="*/ 11164711 w 12155458"/>
              <a:gd name="connsiteY4" fmla="*/ 6321778 h 6405889"/>
              <a:gd name="connsiteX5" fmla="*/ 0 w 12155458"/>
              <a:gd name="connsiteY5" fmla="*/ 6321777 h 6405889"/>
              <a:gd name="connsiteX6" fmla="*/ 0 w 12155458"/>
              <a:gd name="connsiteY6" fmla="*/ 0 h 6405889"/>
              <a:gd name="connsiteX0" fmla="*/ 0 w 12187844"/>
              <a:gd name="connsiteY0" fmla="*/ 0 h 6321778"/>
              <a:gd name="connsiteX1" fmla="*/ 11663755 w 12187844"/>
              <a:gd name="connsiteY1" fmla="*/ 0 h 6321778"/>
              <a:gd name="connsiteX2" fmla="*/ 11663755 w 12187844"/>
              <a:gd name="connsiteY2" fmla="*/ 0 h 6321778"/>
              <a:gd name="connsiteX3" fmla="*/ 11661422 w 12187844"/>
              <a:gd name="connsiteY3" fmla="*/ 5768622 h 6321778"/>
              <a:gd name="connsiteX4" fmla="*/ 11164711 w 12187844"/>
              <a:gd name="connsiteY4" fmla="*/ 6321778 h 6321778"/>
              <a:gd name="connsiteX5" fmla="*/ 0 w 12187844"/>
              <a:gd name="connsiteY5" fmla="*/ 6321777 h 6321778"/>
              <a:gd name="connsiteX6" fmla="*/ 0 w 12187844"/>
              <a:gd name="connsiteY6" fmla="*/ 0 h 6321778"/>
              <a:gd name="connsiteX0" fmla="*/ 0 w 12181259"/>
              <a:gd name="connsiteY0" fmla="*/ 0 h 6321778"/>
              <a:gd name="connsiteX1" fmla="*/ 11663755 w 12181259"/>
              <a:gd name="connsiteY1" fmla="*/ 0 h 6321778"/>
              <a:gd name="connsiteX2" fmla="*/ 11663755 w 12181259"/>
              <a:gd name="connsiteY2" fmla="*/ 0 h 6321778"/>
              <a:gd name="connsiteX3" fmla="*/ 11661422 w 12181259"/>
              <a:gd name="connsiteY3" fmla="*/ 5768622 h 6321778"/>
              <a:gd name="connsiteX4" fmla="*/ 11164711 w 12181259"/>
              <a:gd name="connsiteY4" fmla="*/ 6321778 h 6321778"/>
              <a:gd name="connsiteX5" fmla="*/ 0 w 12181259"/>
              <a:gd name="connsiteY5" fmla="*/ 6321777 h 6321778"/>
              <a:gd name="connsiteX6" fmla="*/ 0 w 12181259"/>
              <a:gd name="connsiteY6" fmla="*/ 0 h 6321778"/>
              <a:gd name="connsiteX0" fmla="*/ 0 w 11663755"/>
              <a:gd name="connsiteY0" fmla="*/ 0 h 6321778"/>
              <a:gd name="connsiteX1" fmla="*/ 11663755 w 11663755"/>
              <a:gd name="connsiteY1" fmla="*/ 0 h 6321778"/>
              <a:gd name="connsiteX2" fmla="*/ 11663755 w 11663755"/>
              <a:gd name="connsiteY2" fmla="*/ 0 h 6321778"/>
              <a:gd name="connsiteX3" fmla="*/ 11661422 w 11663755"/>
              <a:gd name="connsiteY3" fmla="*/ 5768622 h 6321778"/>
              <a:gd name="connsiteX4" fmla="*/ 11164711 w 11663755"/>
              <a:gd name="connsiteY4" fmla="*/ 6321778 h 6321778"/>
              <a:gd name="connsiteX5" fmla="*/ 0 w 11663755"/>
              <a:gd name="connsiteY5" fmla="*/ 6321777 h 6321778"/>
              <a:gd name="connsiteX6" fmla="*/ 0 w 11663755"/>
              <a:gd name="connsiteY6" fmla="*/ 0 h 6321778"/>
              <a:gd name="connsiteX0" fmla="*/ 0 w 11663755"/>
              <a:gd name="connsiteY0" fmla="*/ 0 h 6321786"/>
              <a:gd name="connsiteX1" fmla="*/ 11663755 w 11663755"/>
              <a:gd name="connsiteY1" fmla="*/ 0 h 6321786"/>
              <a:gd name="connsiteX2" fmla="*/ 11663755 w 11663755"/>
              <a:gd name="connsiteY2" fmla="*/ 0 h 6321786"/>
              <a:gd name="connsiteX3" fmla="*/ 11661422 w 11663755"/>
              <a:gd name="connsiteY3" fmla="*/ 5768622 h 6321786"/>
              <a:gd name="connsiteX4" fmla="*/ 11164711 w 11663755"/>
              <a:gd name="connsiteY4" fmla="*/ 6321778 h 6321786"/>
              <a:gd name="connsiteX5" fmla="*/ 0 w 11663755"/>
              <a:gd name="connsiteY5" fmla="*/ 6321777 h 6321786"/>
              <a:gd name="connsiteX6" fmla="*/ 0 w 11663755"/>
              <a:gd name="connsiteY6" fmla="*/ 0 h 6321786"/>
              <a:gd name="connsiteX0" fmla="*/ 0 w 11663755"/>
              <a:gd name="connsiteY0" fmla="*/ 0 h 6321786"/>
              <a:gd name="connsiteX1" fmla="*/ 11663755 w 11663755"/>
              <a:gd name="connsiteY1" fmla="*/ 0 h 6321786"/>
              <a:gd name="connsiteX2" fmla="*/ 11663755 w 11663755"/>
              <a:gd name="connsiteY2" fmla="*/ 0 h 6321786"/>
              <a:gd name="connsiteX3" fmla="*/ 11661422 w 11663755"/>
              <a:gd name="connsiteY3" fmla="*/ 5768622 h 6321786"/>
              <a:gd name="connsiteX4" fmla="*/ 11164711 w 11663755"/>
              <a:gd name="connsiteY4" fmla="*/ 6321778 h 6321786"/>
              <a:gd name="connsiteX5" fmla="*/ 0 w 11663755"/>
              <a:gd name="connsiteY5" fmla="*/ 6321777 h 6321786"/>
              <a:gd name="connsiteX6" fmla="*/ 0 w 11663755"/>
              <a:gd name="connsiteY6" fmla="*/ 0 h 6321786"/>
              <a:gd name="connsiteX0" fmla="*/ 0 w 12176395"/>
              <a:gd name="connsiteY0" fmla="*/ 0 h 6354151"/>
              <a:gd name="connsiteX1" fmla="*/ 11663755 w 12176395"/>
              <a:gd name="connsiteY1" fmla="*/ 0 h 6354151"/>
              <a:gd name="connsiteX2" fmla="*/ 11663755 w 12176395"/>
              <a:gd name="connsiteY2" fmla="*/ 0 h 6354151"/>
              <a:gd name="connsiteX3" fmla="*/ 11656584 w 12176395"/>
              <a:gd name="connsiteY3" fmla="*/ 5884736 h 6354151"/>
              <a:gd name="connsiteX4" fmla="*/ 11164711 w 12176395"/>
              <a:gd name="connsiteY4" fmla="*/ 6321778 h 6354151"/>
              <a:gd name="connsiteX5" fmla="*/ 0 w 12176395"/>
              <a:gd name="connsiteY5" fmla="*/ 6321777 h 6354151"/>
              <a:gd name="connsiteX6" fmla="*/ 0 w 12176395"/>
              <a:gd name="connsiteY6" fmla="*/ 0 h 6354151"/>
              <a:gd name="connsiteX0" fmla="*/ 0 w 12176395"/>
              <a:gd name="connsiteY0" fmla="*/ 0 h 6354151"/>
              <a:gd name="connsiteX1" fmla="*/ 11663755 w 12176395"/>
              <a:gd name="connsiteY1" fmla="*/ 0 h 6354151"/>
              <a:gd name="connsiteX2" fmla="*/ 11663755 w 12176395"/>
              <a:gd name="connsiteY2" fmla="*/ 0 h 6354151"/>
              <a:gd name="connsiteX3" fmla="*/ 11656584 w 12176395"/>
              <a:gd name="connsiteY3" fmla="*/ 5884736 h 6354151"/>
              <a:gd name="connsiteX4" fmla="*/ 11164711 w 12176395"/>
              <a:gd name="connsiteY4" fmla="*/ 6321778 h 6354151"/>
              <a:gd name="connsiteX5" fmla="*/ 0 w 12176395"/>
              <a:gd name="connsiteY5" fmla="*/ 6321777 h 6354151"/>
              <a:gd name="connsiteX6" fmla="*/ 0 w 12176395"/>
              <a:gd name="connsiteY6" fmla="*/ 0 h 6354151"/>
              <a:gd name="connsiteX0" fmla="*/ 0 w 11663755"/>
              <a:gd name="connsiteY0" fmla="*/ 0 h 6326197"/>
              <a:gd name="connsiteX1" fmla="*/ 11663755 w 11663755"/>
              <a:gd name="connsiteY1" fmla="*/ 0 h 6326197"/>
              <a:gd name="connsiteX2" fmla="*/ 11663755 w 11663755"/>
              <a:gd name="connsiteY2" fmla="*/ 0 h 6326197"/>
              <a:gd name="connsiteX3" fmla="*/ 11656584 w 11663755"/>
              <a:gd name="connsiteY3" fmla="*/ 5884736 h 6326197"/>
              <a:gd name="connsiteX4" fmla="*/ 11164711 w 11663755"/>
              <a:gd name="connsiteY4" fmla="*/ 6321778 h 6326197"/>
              <a:gd name="connsiteX5" fmla="*/ 0 w 11663755"/>
              <a:gd name="connsiteY5" fmla="*/ 6321777 h 6326197"/>
              <a:gd name="connsiteX6" fmla="*/ 0 w 11663755"/>
              <a:gd name="connsiteY6" fmla="*/ 0 h 6326197"/>
              <a:gd name="connsiteX0" fmla="*/ 0 w 11663755"/>
              <a:gd name="connsiteY0" fmla="*/ 0 h 6332648"/>
              <a:gd name="connsiteX1" fmla="*/ 11663755 w 11663755"/>
              <a:gd name="connsiteY1" fmla="*/ 0 h 6332648"/>
              <a:gd name="connsiteX2" fmla="*/ 11663755 w 11663755"/>
              <a:gd name="connsiteY2" fmla="*/ 0 h 6332648"/>
              <a:gd name="connsiteX3" fmla="*/ 11656584 w 11663755"/>
              <a:gd name="connsiteY3" fmla="*/ 5884736 h 6332648"/>
              <a:gd name="connsiteX4" fmla="*/ 11164711 w 11663755"/>
              <a:gd name="connsiteY4" fmla="*/ 6321778 h 6332648"/>
              <a:gd name="connsiteX5" fmla="*/ 0 w 11663755"/>
              <a:gd name="connsiteY5" fmla="*/ 6321777 h 6332648"/>
              <a:gd name="connsiteX6" fmla="*/ 0 w 11663755"/>
              <a:gd name="connsiteY6" fmla="*/ 0 h 6332648"/>
              <a:gd name="connsiteX0" fmla="*/ 0 w 11663755"/>
              <a:gd name="connsiteY0" fmla="*/ 0 h 6324047"/>
              <a:gd name="connsiteX1" fmla="*/ 11663755 w 11663755"/>
              <a:gd name="connsiteY1" fmla="*/ 0 h 6324047"/>
              <a:gd name="connsiteX2" fmla="*/ 11663755 w 11663755"/>
              <a:gd name="connsiteY2" fmla="*/ 0 h 6324047"/>
              <a:gd name="connsiteX3" fmla="*/ 11656584 w 11663755"/>
              <a:gd name="connsiteY3" fmla="*/ 5884736 h 6324047"/>
              <a:gd name="connsiteX4" fmla="*/ 11164711 w 11663755"/>
              <a:gd name="connsiteY4" fmla="*/ 6321778 h 6324047"/>
              <a:gd name="connsiteX5" fmla="*/ 0 w 11663755"/>
              <a:gd name="connsiteY5" fmla="*/ 6321777 h 6324047"/>
              <a:gd name="connsiteX6" fmla="*/ 0 w 11663755"/>
              <a:gd name="connsiteY6" fmla="*/ 0 h 6324047"/>
              <a:gd name="connsiteX0" fmla="*/ 0 w 11663755"/>
              <a:gd name="connsiteY0" fmla="*/ 0 h 6321778"/>
              <a:gd name="connsiteX1" fmla="*/ 11663755 w 11663755"/>
              <a:gd name="connsiteY1" fmla="*/ 0 h 6321778"/>
              <a:gd name="connsiteX2" fmla="*/ 11663755 w 11663755"/>
              <a:gd name="connsiteY2" fmla="*/ 0 h 6321778"/>
              <a:gd name="connsiteX3" fmla="*/ 11656584 w 11663755"/>
              <a:gd name="connsiteY3" fmla="*/ 5884736 h 6321778"/>
              <a:gd name="connsiteX4" fmla="*/ 11164711 w 11663755"/>
              <a:gd name="connsiteY4" fmla="*/ 6321778 h 6321778"/>
              <a:gd name="connsiteX5" fmla="*/ 0 w 11663755"/>
              <a:gd name="connsiteY5" fmla="*/ 6321777 h 6321778"/>
              <a:gd name="connsiteX6" fmla="*/ 0 w 11663755"/>
              <a:gd name="connsiteY6" fmla="*/ 0 h 6321778"/>
              <a:gd name="connsiteX0" fmla="*/ 0 w 12176395"/>
              <a:gd name="connsiteY0" fmla="*/ 0 h 6358093"/>
              <a:gd name="connsiteX1" fmla="*/ 11663755 w 12176395"/>
              <a:gd name="connsiteY1" fmla="*/ 0 h 6358093"/>
              <a:gd name="connsiteX2" fmla="*/ 11663755 w 12176395"/>
              <a:gd name="connsiteY2" fmla="*/ 0 h 6358093"/>
              <a:gd name="connsiteX3" fmla="*/ 11656584 w 12176395"/>
              <a:gd name="connsiteY3" fmla="*/ 5831517 h 6358093"/>
              <a:gd name="connsiteX4" fmla="*/ 11164711 w 12176395"/>
              <a:gd name="connsiteY4" fmla="*/ 6321778 h 6358093"/>
              <a:gd name="connsiteX5" fmla="*/ 0 w 12176395"/>
              <a:gd name="connsiteY5" fmla="*/ 6321777 h 6358093"/>
              <a:gd name="connsiteX6" fmla="*/ 0 w 12176395"/>
              <a:gd name="connsiteY6" fmla="*/ 0 h 6358093"/>
              <a:gd name="connsiteX0" fmla="*/ 0 w 11663755"/>
              <a:gd name="connsiteY0" fmla="*/ 0 h 6323688"/>
              <a:gd name="connsiteX1" fmla="*/ 11663755 w 11663755"/>
              <a:gd name="connsiteY1" fmla="*/ 0 h 6323688"/>
              <a:gd name="connsiteX2" fmla="*/ 11663755 w 11663755"/>
              <a:gd name="connsiteY2" fmla="*/ 0 h 6323688"/>
              <a:gd name="connsiteX3" fmla="*/ 11656584 w 11663755"/>
              <a:gd name="connsiteY3" fmla="*/ 5831517 h 6323688"/>
              <a:gd name="connsiteX4" fmla="*/ 11164711 w 11663755"/>
              <a:gd name="connsiteY4" fmla="*/ 6321778 h 6323688"/>
              <a:gd name="connsiteX5" fmla="*/ 0 w 11663755"/>
              <a:gd name="connsiteY5" fmla="*/ 6321777 h 6323688"/>
              <a:gd name="connsiteX6" fmla="*/ 0 w 11663755"/>
              <a:gd name="connsiteY6" fmla="*/ 0 h 6323688"/>
              <a:gd name="connsiteX0" fmla="*/ 0 w 11690783"/>
              <a:gd name="connsiteY0" fmla="*/ 0 h 6466058"/>
              <a:gd name="connsiteX1" fmla="*/ 11663755 w 11690783"/>
              <a:gd name="connsiteY1" fmla="*/ 0 h 6466058"/>
              <a:gd name="connsiteX2" fmla="*/ 11663755 w 11690783"/>
              <a:gd name="connsiteY2" fmla="*/ 0 h 6466058"/>
              <a:gd name="connsiteX3" fmla="*/ 11656584 w 11690783"/>
              <a:gd name="connsiteY3" fmla="*/ 5831517 h 6466058"/>
              <a:gd name="connsiteX4" fmla="*/ 11226080 w 11690783"/>
              <a:gd name="connsiteY4" fmla="*/ 6313171 h 6466058"/>
              <a:gd name="connsiteX5" fmla="*/ 0 w 11690783"/>
              <a:gd name="connsiteY5" fmla="*/ 6321777 h 6466058"/>
              <a:gd name="connsiteX6" fmla="*/ 0 w 11690783"/>
              <a:gd name="connsiteY6" fmla="*/ 0 h 6466058"/>
              <a:gd name="connsiteX0" fmla="*/ 0 w 12199604"/>
              <a:gd name="connsiteY0" fmla="*/ 0 h 6383014"/>
              <a:gd name="connsiteX1" fmla="*/ 11663755 w 12199604"/>
              <a:gd name="connsiteY1" fmla="*/ 0 h 6383014"/>
              <a:gd name="connsiteX2" fmla="*/ 11663755 w 12199604"/>
              <a:gd name="connsiteY2" fmla="*/ 0 h 6383014"/>
              <a:gd name="connsiteX3" fmla="*/ 11662721 w 12199604"/>
              <a:gd name="connsiteY3" fmla="*/ 5736826 h 6383014"/>
              <a:gd name="connsiteX4" fmla="*/ 11226080 w 12199604"/>
              <a:gd name="connsiteY4" fmla="*/ 6313171 h 6383014"/>
              <a:gd name="connsiteX5" fmla="*/ 0 w 12199604"/>
              <a:gd name="connsiteY5" fmla="*/ 6321777 h 6383014"/>
              <a:gd name="connsiteX6" fmla="*/ 0 w 12199604"/>
              <a:gd name="connsiteY6" fmla="*/ 0 h 6383014"/>
              <a:gd name="connsiteX0" fmla="*/ 0 w 12216538"/>
              <a:gd name="connsiteY0" fmla="*/ 0 h 6370245"/>
              <a:gd name="connsiteX1" fmla="*/ 11663755 w 12216538"/>
              <a:gd name="connsiteY1" fmla="*/ 0 h 6370245"/>
              <a:gd name="connsiteX2" fmla="*/ 11663755 w 12216538"/>
              <a:gd name="connsiteY2" fmla="*/ 0 h 6370245"/>
              <a:gd name="connsiteX3" fmla="*/ 11662721 w 12216538"/>
              <a:gd name="connsiteY3" fmla="*/ 5736826 h 6370245"/>
              <a:gd name="connsiteX4" fmla="*/ 11226080 w 12216538"/>
              <a:gd name="connsiteY4" fmla="*/ 6313171 h 6370245"/>
              <a:gd name="connsiteX5" fmla="*/ 0 w 12216538"/>
              <a:gd name="connsiteY5" fmla="*/ 6321777 h 6370245"/>
              <a:gd name="connsiteX6" fmla="*/ 0 w 12216538"/>
              <a:gd name="connsiteY6" fmla="*/ 0 h 6370245"/>
              <a:gd name="connsiteX0" fmla="*/ 0 w 12219972"/>
              <a:gd name="connsiteY0" fmla="*/ 0 h 6358161"/>
              <a:gd name="connsiteX1" fmla="*/ 11663755 w 12219972"/>
              <a:gd name="connsiteY1" fmla="*/ 0 h 6358161"/>
              <a:gd name="connsiteX2" fmla="*/ 11663755 w 12219972"/>
              <a:gd name="connsiteY2" fmla="*/ 0 h 6358161"/>
              <a:gd name="connsiteX3" fmla="*/ 11662721 w 12219972"/>
              <a:gd name="connsiteY3" fmla="*/ 5736826 h 6358161"/>
              <a:gd name="connsiteX4" fmla="*/ 11226080 w 12219972"/>
              <a:gd name="connsiteY4" fmla="*/ 6313171 h 6358161"/>
              <a:gd name="connsiteX5" fmla="*/ 0 w 12219972"/>
              <a:gd name="connsiteY5" fmla="*/ 6321777 h 6358161"/>
              <a:gd name="connsiteX6" fmla="*/ 0 w 12219972"/>
              <a:gd name="connsiteY6" fmla="*/ 0 h 6358161"/>
              <a:gd name="connsiteX0" fmla="*/ 0 w 11663755"/>
              <a:gd name="connsiteY0" fmla="*/ 0 h 6321778"/>
              <a:gd name="connsiteX1" fmla="*/ 11663755 w 11663755"/>
              <a:gd name="connsiteY1" fmla="*/ 0 h 6321778"/>
              <a:gd name="connsiteX2" fmla="*/ 11663755 w 11663755"/>
              <a:gd name="connsiteY2" fmla="*/ 0 h 6321778"/>
              <a:gd name="connsiteX3" fmla="*/ 11662721 w 11663755"/>
              <a:gd name="connsiteY3" fmla="*/ 5736826 h 6321778"/>
              <a:gd name="connsiteX4" fmla="*/ 11226080 w 11663755"/>
              <a:gd name="connsiteY4" fmla="*/ 6313171 h 6321778"/>
              <a:gd name="connsiteX5" fmla="*/ 0 w 11663755"/>
              <a:gd name="connsiteY5" fmla="*/ 6321777 h 6321778"/>
              <a:gd name="connsiteX6" fmla="*/ 0 w 11663755"/>
              <a:gd name="connsiteY6" fmla="*/ 0 h 63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3755" h="6321778">
                <a:moveTo>
                  <a:pt x="0" y="0"/>
                </a:moveTo>
                <a:lnTo>
                  <a:pt x="11663755" y="0"/>
                </a:lnTo>
                <a:lnTo>
                  <a:pt x="11663755" y="0"/>
                </a:lnTo>
                <a:cubicBezTo>
                  <a:pt x="11662977" y="1922874"/>
                  <a:pt x="11662024" y="5235560"/>
                  <a:pt x="11662721" y="5736826"/>
                </a:cubicBezTo>
                <a:cubicBezTo>
                  <a:pt x="11663418" y="6238092"/>
                  <a:pt x="11592680" y="6310370"/>
                  <a:pt x="11226080" y="6313171"/>
                </a:cubicBezTo>
                <a:lnTo>
                  <a:pt x="0" y="6321777"/>
                </a:lnTo>
                <a:lnTo>
                  <a:pt x="0" y="0"/>
                </a:lnTo>
                <a:close/>
              </a:path>
            </a:pathLst>
          </a:custGeom>
          <a:blipFill dpi="0" rotWithShape="1">
            <a:blip r:embed="rId2"/>
            <a:srcRect/>
            <a:stretch>
              <a:fillRect t="-7541" b="-63587"/>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12DF9737-EA0C-C19C-757B-C381FF804BB3}"/>
              </a:ext>
            </a:extLst>
          </p:cNvPr>
          <p:cNvPicPr>
            <a:picLocks noChangeAspect="1"/>
          </p:cNvPicPr>
          <p:nvPr userDrawn="1"/>
        </p:nvPicPr>
        <p:blipFill>
          <a:blip r:embed="rId3"/>
          <a:srcRect/>
          <a:stretch/>
        </p:blipFill>
        <p:spPr>
          <a:xfrm>
            <a:off x="554184" y="701155"/>
            <a:ext cx="2256749" cy="766647"/>
          </a:xfrm>
          <a:prstGeom prst="rect">
            <a:avLst/>
          </a:prstGeom>
        </p:spPr>
      </p:pic>
      <p:sp>
        <p:nvSpPr>
          <p:cNvPr id="13" name="Rechthoek 14">
            <a:extLst>
              <a:ext uri="{FF2B5EF4-FFF2-40B4-BE49-F238E27FC236}">
                <a16:creationId xmlns:a16="http://schemas.microsoft.com/office/drawing/2014/main" id="{0FC588D3-181A-A176-B20E-4E4A7C12D653}"/>
              </a:ext>
            </a:extLst>
          </p:cNvPr>
          <p:cNvSpPr/>
          <p:nvPr userDrawn="1"/>
        </p:nvSpPr>
        <p:spPr>
          <a:xfrm>
            <a:off x="6096000" y="3787547"/>
            <a:ext cx="5541817" cy="2933142"/>
          </a:xfrm>
          <a:prstGeom prst="rect">
            <a:avLst/>
          </a:prstGeom>
        </p:spPr>
        <p:txBody>
          <a:bodyPr vert="horz" lIns="91440" tIns="45720" rIns="91440" bIns="45720" rtlCol="0" anchor="t">
            <a:normAutofit/>
          </a:bodyPr>
          <a:lstStyle/>
          <a:p>
            <a:pPr algn="ctr">
              <a:lnSpc>
                <a:spcPct val="90000"/>
              </a:lnSpc>
              <a:spcBef>
                <a:spcPct val="0"/>
              </a:spcBef>
              <a:spcAft>
                <a:spcPts val="600"/>
              </a:spcAft>
            </a:pPr>
            <a:endParaRPr lang="en-US" sz="1700" b="1">
              <a:solidFill>
                <a:prstClr val="white"/>
              </a:solidFill>
              <a:latin typeface="Metropolis"/>
            </a:endParaRPr>
          </a:p>
        </p:txBody>
      </p:sp>
      <p:sp>
        <p:nvSpPr>
          <p:cNvPr id="14" name="TextBox 13">
            <a:extLst>
              <a:ext uri="{FF2B5EF4-FFF2-40B4-BE49-F238E27FC236}">
                <a16:creationId xmlns:a16="http://schemas.microsoft.com/office/drawing/2014/main" id="{97285DB4-77E9-A44B-18B3-3D9D36B7648A}"/>
              </a:ext>
            </a:extLst>
          </p:cNvPr>
          <p:cNvSpPr txBox="1"/>
          <p:nvPr userDrawn="1"/>
        </p:nvSpPr>
        <p:spPr>
          <a:xfrm>
            <a:off x="7357475" y="1032208"/>
            <a:ext cx="3801618" cy="1815882"/>
          </a:xfrm>
          <a:prstGeom prst="rect">
            <a:avLst/>
          </a:prstGeom>
          <a:noFill/>
          <a:effectLst>
            <a:outerShdw blurRad="142206" dir="5400000" algn="t" rotWithShape="0">
              <a:prstClr val="black">
                <a:alpha val="54364"/>
              </a:prstClr>
            </a:outerShdw>
          </a:effectLst>
        </p:spPr>
        <p:txBody>
          <a:bodyPr wrap="square">
            <a:spAutoFit/>
          </a:bodyPr>
          <a:lstStyle/>
          <a:p>
            <a:pPr algn="ctr" fontAlgn="base"/>
            <a:r>
              <a:rPr lang="nl-NL" sz="2000" b="1" i="0" u="none" strike="noStrike" cap="all" dirty="0">
                <a:solidFill>
                  <a:srgbClr val="FFFFFF"/>
                </a:solidFill>
                <a:effectLst/>
                <a:latin typeface="Asap"/>
              </a:rPr>
              <a:t>DIGITAL ECOSYSTEMS</a:t>
            </a:r>
          </a:p>
          <a:p>
            <a:pPr algn="ctr" fontAlgn="base"/>
            <a:r>
              <a:rPr lang="nl-NL" sz="2000" b="1" i="0" u="none" strike="noStrike" cap="all" dirty="0">
                <a:solidFill>
                  <a:srgbClr val="FFFFFF"/>
                </a:solidFill>
                <a:effectLst/>
                <a:latin typeface="Asap"/>
              </a:rPr>
              <a:t>INSTITUTE</a:t>
            </a:r>
          </a:p>
          <a:p>
            <a:pPr algn="ctr" fontAlgn="base"/>
            <a:endParaRPr lang="nl-NL" b="1" i="0" u="none" strike="noStrike" cap="all" dirty="0">
              <a:solidFill>
                <a:srgbClr val="FFFFFF"/>
              </a:solidFill>
              <a:effectLst/>
              <a:latin typeface="Asap"/>
            </a:endParaRPr>
          </a:p>
          <a:p>
            <a:pPr algn="ctr" fontAlgn="base"/>
            <a:r>
              <a:rPr lang="nl-NL" b="0" i="0" u="none" strike="noStrike" cap="all" dirty="0">
                <a:solidFill>
                  <a:srgbClr val="FFFFFF"/>
                </a:solidFill>
                <a:effectLst/>
                <a:latin typeface="Asap"/>
              </a:rPr>
              <a:t>SAMENWERKEN VOLGENS DE </a:t>
            </a:r>
          </a:p>
          <a:p>
            <a:pPr algn="ctr" fontAlgn="base"/>
            <a:r>
              <a:rPr lang="nl-NL" b="0" i="0" u="none" strike="noStrike" cap="all" dirty="0">
                <a:solidFill>
                  <a:srgbClr val="FFFFFF"/>
                </a:solidFill>
                <a:effectLst/>
                <a:latin typeface="Asap"/>
              </a:rPr>
              <a:t>DIGITALE  ECOSYSTEMEN </a:t>
            </a:r>
          </a:p>
          <a:p>
            <a:pPr algn="ctr" fontAlgn="base"/>
            <a:r>
              <a:rPr lang="nl-NL" b="0" i="0" u="none" strike="noStrike" cap="all" dirty="0">
                <a:solidFill>
                  <a:srgbClr val="FFFFFF"/>
                </a:solidFill>
                <a:effectLst/>
                <a:latin typeface="Asap"/>
              </a:rPr>
              <a:t>GEDACHTE.</a:t>
            </a:r>
          </a:p>
        </p:txBody>
      </p:sp>
      <p:sp>
        <p:nvSpPr>
          <p:cNvPr id="19" name="Text Placeholder 18">
            <a:extLst>
              <a:ext uri="{FF2B5EF4-FFF2-40B4-BE49-F238E27FC236}">
                <a16:creationId xmlns:a16="http://schemas.microsoft.com/office/drawing/2014/main" id="{AC23434A-AE69-4461-A20B-21F7855677E5}"/>
              </a:ext>
            </a:extLst>
          </p:cNvPr>
          <p:cNvSpPr>
            <a:spLocks noGrp="1"/>
          </p:cNvSpPr>
          <p:nvPr>
            <p:ph type="body" sz="quarter" idx="11"/>
          </p:nvPr>
        </p:nvSpPr>
        <p:spPr>
          <a:xfrm>
            <a:off x="637953" y="5446299"/>
            <a:ext cx="10999864" cy="1014711"/>
          </a:xfrm>
        </p:spPr>
        <p:txBody>
          <a:bodyPr wrap="square" lIns="91440">
            <a:normAutofit/>
          </a:bodyPr>
          <a:lstStyle>
            <a:lvl1pPr marL="0" indent="0" algn="ctr">
              <a:buNone/>
              <a:defRPr>
                <a:solidFill>
                  <a:schemeClr val="tx1"/>
                </a:solidFill>
              </a:defRPr>
            </a:lvl1pPr>
            <a:lvl2pPr marL="457200" indent="0" algn="ctr">
              <a:buNone/>
              <a:defRPr>
                <a:solidFill>
                  <a:schemeClr val="tx1"/>
                </a:solidFill>
              </a:defRPr>
            </a:lvl2pPr>
            <a:lvl3pPr marL="914400" indent="0" algn="ctr">
              <a:buNone/>
              <a:defRPr>
                <a:solidFill>
                  <a:schemeClr val="tx1"/>
                </a:solidFill>
              </a:defRPr>
            </a:lvl3pPr>
            <a:lvl4pPr marL="1371600" indent="0" algn="ctr">
              <a:buNone/>
              <a:defRPr>
                <a:solidFill>
                  <a:schemeClr val="tx1"/>
                </a:solidFill>
              </a:defRPr>
            </a:lvl4pPr>
            <a:lvl5pPr marL="1828800" indent="0" algn="ctr">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053126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4CC42E-B506-1AE4-3766-72CEB61E2F0A}"/>
              </a:ext>
            </a:extLst>
          </p:cNvPr>
          <p:cNvGrpSpPr/>
          <p:nvPr userDrawn="1"/>
        </p:nvGrpSpPr>
        <p:grpSpPr>
          <a:xfrm>
            <a:off x="0" y="3047999"/>
            <a:ext cx="12192000" cy="1460501"/>
            <a:chOff x="0" y="3630059"/>
            <a:chExt cx="12192000" cy="3207765"/>
          </a:xfrm>
        </p:grpSpPr>
        <p:sp>
          <p:nvSpPr>
            <p:cNvPr id="7" name="Rectangle 6">
              <a:extLst>
                <a:ext uri="{FF2B5EF4-FFF2-40B4-BE49-F238E27FC236}">
                  <a16:creationId xmlns:a16="http://schemas.microsoft.com/office/drawing/2014/main" id="{0FC0B9BA-D9C1-605B-BA18-01D48A2ECE01}"/>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AA9CDE-1828-DA78-54BE-33C5422CAF8C}"/>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2F90713-1C70-9160-CE0B-3E3EA16F517B}"/>
              </a:ext>
            </a:extLst>
          </p:cNvPr>
          <p:cNvGrpSpPr/>
          <p:nvPr userDrawn="1"/>
        </p:nvGrpSpPr>
        <p:grpSpPr>
          <a:xfrm>
            <a:off x="1178559" y="2810543"/>
            <a:ext cx="1937284" cy="1937284"/>
            <a:chOff x="1109713" y="2513646"/>
            <a:chExt cx="2218022" cy="2218022"/>
          </a:xfrm>
        </p:grpSpPr>
        <p:sp>
          <p:nvSpPr>
            <p:cNvPr id="12" name="Oval 11">
              <a:extLst>
                <a:ext uri="{FF2B5EF4-FFF2-40B4-BE49-F238E27FC236}">
                  <a16:creationId xmlns:a16="http://schemas.microsoft.com/office/drawing/2014/main" id="{FD6C4948-76AE-0F35-387E-5BDC64DD3BD0}"/>
                </a:ext>
              </a:extLst>
            </p:cNvPr>
            <p:cNvSpPr>
              <a:spLocks noChangeAspect="1"/>
            </p:cNvSpPr>
            <p:nvPr/>
          </p:nvSpPr>
          <p:spPr>
            <a:xfrm>
              <a:off x="1109713" y="2513646"/>
              <a:ext cx="2218022" cy="22180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1E830E-B906-ADF1-63E9-236FEB1E14F1}"/>
                </a:ext>
              </a:extLst>
            </p:cNvPr>
            <p:cNvSpPr>
              <a:spLocks noChangeAspect="1"/>
            </p:cNvSpPr>
            <p:nvPr/>
          </p:nvSpPr>
          <p:spPr>
            <a:xfrm>
              <a:off x="1813869" y="3217803"/>
              <a:ext cx="809709" cy="809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159298C-12BC-5481-0CD9-7D395F8BE356}"/>
              </a:ext>
            </a:extLst>
          </p:cNvPr>
          <p:cNvSpPr>
            <a:spLocks noGrp="1"/>
          </p:cNvSpPr>
          <p:nvPr>
            <p:ph type="title"/>
          </p:nvPr>
        </p:nvSpPr>
        <p:spPr>
          <a:xfrm>
            <a:off x="3314696" y="3299329"/>
            <a:ext cx="9035378" cy="957839"/>
          </a:xfrm>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78109849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78D54-0D99-53EE-4879-CE0FC0188FBD}"/>
              </a:ext>
            </a:extLst>
          </p:cNvPr>
          <p:cNvPicPr>
            <a:picLocks noChangeAspect="1" noChangeArrowheads="1"/>
          </p:cNvPicPr>
          <p:nvPr userDrawn="1"/>
        </p:nvPicPr>
        <p:blipFill rotWithShape="1">
          <a:blip>
            <a:extLst>
              <a:ext uri="{28A0092B-C50C-407E-A947-70E740481C1C}">
                <a14:useLocalDpi xmlns:a14="http://schemas.microsoft.com/office/drawing/2010/main" val="0"/>
              </a:ext>
            </a:extLst>
          </a:blip>
          <a:srcRect r="7567"/>
          <a:stretch/>
        </p:blipFill>
        <p:spPr bwMode="auto">
          <a:xfrm>
            <a:off x="0" y="10"/>
            <a:ext cx="652576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51F87761-9F52-0F91-B7AE-666EFB9EC687}"/>
              </a:ext>
            </a:extLst>
          </p:cNvPr>
          <p:cNvPicPr>
            <a:picLocks noChangeAspect="1" noChangeArrowheads="1"/>
          </p:cNvPicPr>
          <p:nvPr userDrawn="1"/>
        </p:nvPicPr>
        <p:blipFill>
          <a:blip>
            <a:extLst>
              <a:ext uri="{28A0092B-C50C-407E-A947-70E740481C1C}">
                <a14:useLocalDpi xmlns:a14="http://schemas.microsoft.com/office/drawing/2010/main" val="0"/>
              </a:ext>
            </a:extLst>
          </a:blip>
          <a:srcRect t="7813" b="7813"/>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C86E83-BF12-51C3-7A02-A26EA41F1F7B}"/>
              </a:ext>
            </a:extLst>
          </p:cNvPr>
          <p:cNvPicPr>
            <a:picLocks noChangeAspect="1" noChangeArrowheads="1"/>
          </p:cNvPicPr>
          <p:nvPr userDrawn="1"/>
        </p:nvPicPr>
        <p:blipFill rotWithShape="1">
          <a:blip>
            <a:extLst>
              <a:ext uri="{28A0092B-C50C-407E-A947-70E740481C1C}">
                <a14:useLocalDpi xmlns:a14="http://schemas.microsoft.com/office/drawing/2010/main" val="0"/>
              </a:ext>
            </a:extLst>
          </a:blip>
          <a:srcRect l="1381" t="-14758" b="26740"/>
          <a:stretch/>
        </p:blipFill>
        <p:spPr bwMode="auto">
          <a:xfrm>
            <a:off x="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378099BB-A21D-63EE-2580-11B789C78C3F}"/>
              </a:ext>
            </a:extLst>
          </p:cNvPr>
          <p:cNvPicPr>
            <a:picLocks noChangeAspect="1" noChangeArrowheads="1"/>
          </p:cNvPicPr>
          <p:nvPr userDrawn="1"/>
        </p:nvPicPr>
        <p:blipFill rotWithShape="1">
          <a:blip>
            <a:extLst>
              <a:ext uri="{28A0092B-C50C-407E-A947-70E740481C1C}">
                <a14:useLocalDpi xmlns:a14="http://schemas.microsoft.com/office/drawing/2010/main" val="0"/>
              </a:ext>
            </a:extLst>
          </a:blip>
          <a:srcRect l="2124" r="-3486" b="3663"/>
          <a:stretch/>
        </p:blipFill>
        <p:spPr bwMode="auto">
          <a:xfrm>
            <a:off x="5998464" y="3273552"/>
            <a:ext cx="6419927" cy="358443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74CC42E-B506-1AE4-3766-72CEB61E2F0A}"/>
              </a:ext>
            </a:extLst>
          </p:cNvPr>
          <p:cNvGrpSpPr/>
          <p:nvPr userDrawn="1"/>
        </p:nvGrpSpPr>
        <p:grpSpPr>
          <a:xfrm>
            <a:off x="0" y="3047999"/>
            <a:ext cx="12192000" cy="1460501"/>
            <a:chOff x="0" y="3630059"/>
            <a:chExt cx="12192000" cy="3207765"/>
          </a:xfrm>
          <a:effectLst>
            <a:outerShdw blurRad="63500" sx="102000" sy="102000" algn="ctr" rotWithShape="0">
              <a:prstClr val="black">
                <a:alpha val="40000"/>
              </a:prstClr>
            </a:outerShdw>
          </a:effectLst>
        </p:grpSpPr>
        <p:sp>
          <p:nvSpPr>
            <p:cNvPr id="7" name="Rectangle 6">
              <a:extLst>
                <a:ext uri="{FF2B5EF4-FFF2-40B4-BE49-F238E27FC236}">
                  <a16:creationId xmlns:a16="http://schemas.microsoft.com/office/drawing/2014/main" id="{0FC0B9BA-D9C1-605B-BA18-01D48A2ECE01}"/>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AA9CDE-1828-DA78-54BE-33C5422CAF8C}"/>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2F90713-1C70-9160-CE0B-3E3EA16F517B}"/>
              </a:ext>
            </a:extLst>
          </p:cNvPr>
          <p:cNvGrpSpPr/>
          <p:nvPr userDrawn="1"/>
        </p:nvGrpSpPr>
        <p:grpSpPr>
          <a:xfrm>
            <a:off x="1178559" y="2810543"/>
            <a:ext cx="1937284" cy="1937284"/>
            <a:chOff x="1109713" y="2513646"/>
            <a:chExt cx="2218022" cy="2218022"/>
          </a:xfrm>
        </p:grpSpPr>
        <p:sp>
          <p:nvSpPr>
            <p:cNvPr id="12" name="Oval 11">
              <a:extLst>
                <a:ext uri="{FF2B5EF4-FFF2-40B4-BE49-F238E27FC236}">
                  <a16:creationId xmlns:a16="http://schemas.microsoft.com/office/drawing/2014/main" id="{FD6C4948-76AE-0F35-387E-5BDC64DD3BD0}"/>
                </a:ext>
              </a:extLst>
            </p:cNvPr>
            <p:cNvSpPr>
              <a:spLocks noChangeAspect="1"/>
            </p:cNvSpPr>
            <p:nvPr/>
          </p:nvSpPr>
          <p:spPr>
            <a:xfrm>
              <a:off x="1109713" y="2513646"/>
              <a:ext cx="2218022" cy="22180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1E830E-B906-ADF1-63E9-236FEB1E14F1}"/>
                </a:ext>
              </a:extLst>
            </p:cNvPr>
            <p:cNvSpPr>
              <a:spLocks noChangeAspect="1"/>
            </p:cNvSpPr>
            <p:nvPr/>
          </p:nvSpPr>
          <p:spPr>
            <a:xfrm>
              <a:off x="1813869" y="3217803"/>
              <a:ext cx="809709" cy="809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159298C-12BC-5481-0CD9-7D395F8BE356}"/>
              </a:ext>
            </a:extLst>
          </p:cNvPr>
          <p:cNvSpPr>
            <a:spLocks noGrp="1"/>
          </p:cNvSpPr>
          <p:nvPr>
            <p:ph type="title"/>
          </p:nvPr>
        </p:nvSpPr>
        <p:spPr>
          <a:xfrm>
            <a:off x="3314696" y="3299329"/>
            <a:ext cx="9035378" cy="957839"/>
          </a:xfrm>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36390258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FB6F-6E15-3E03-2410-D0C5499ED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899B1-8167-9FB8-B1BD-25FFA591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14B23-50A2-32C5-DE89-07F585462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191F8-B523-A324-97A1-B39FB909DE70}"/>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6" name="Footer Placeholder 5">
            <a:extLst>
              <a:ext uri="{FF2B5EF4-FFF2-40B4-BE49-F238E27FC236}">
                <a16:creationId xmlns:a16="http://schemas.microsoft.com/office/drawing/2014/main" id="{F3936E9B-4652-9AB0-DF93-E5A6D1B88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E3015B-F662-B438-0DFE-1515DA2C43C2}"/>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209524281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FC85-68E5-4299-F47D-5E77463D9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098919-BB79-F26F-045B-72D206F52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CCB37-DD31-EB9E-AF6C-8B32AD925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0FCB1-6A68-C185-E57E-69776B887875}"/>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6" name="Footer Placeholder 5">
            <a:extLst>
              <a:ext uri="{FF2B5EF4-FFF2-40B4-BE49-F238E27FC236}">
                <a16:creationId xmlns:a16="http://schemas.microsoft.com/office/drawing/2014/main" id="{6FF30DF1-786E-221A-E4FC-D5E3F322D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B7AEF5-D38E-4C95-3D01-AD76B8F9D06F}"/>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250246991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32AD-CA55-ACA4-692A-AE6726B09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B1E10-E878-42E8-F9D1-7E0611E5F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42662-FF16-9E62-4C26-B0AD5DD10226}"/>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5" name="Footer Placeholder 4">
            <a:extLst>
              <a:ext uri="{FF2B5EF4-FFF2-40B4-BE49-F238E27FC236}">
                <a16:creationId xmlns:a16="http://schemas.microsoft.com/office/drawing/2014/main" id="{DB0EBEBE-838A-5B2A-262F-181B297A6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76668F-0C15-8813-D089-C7E7A1C8186F}"/>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662983737"/>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D4AA6-CDFA-E307-4379-442DB4BF80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A5560-E806-492E-BA99-BB6556263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B11A0-BAB0-92AE-1BEC-E1B97705B88F}"/>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5" name="Footer Placeholder 4">
            <a:extLst>
              <a:ext uri="{FF2B5EF4-FFF2-40B4-BE49-F238E27FC236}">
                <a16:creationId xmlns:a16="http://schemas.microsoft.com/office/drawing/2014/main" id="{856FE6AB-E792-5680-4632-CF55143D6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86B751-B4E0-5D40-EE16-69CB218F9F87}"/>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90496121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Leeg ">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rtlCol="0" anchor="b">
            <a:normAutofit/>
          </a:bodyPr>
          <a:lstStyle>
            <a:lvl1pPr algn="r">
              <a:defRPr sz="4000"/>
            </a:lvl1pPr>
          </a:lstStyle>
          <a:p>
            <a:pPr rtl="0"/>
            <a:r>
              <a:rPr lang="nl-NL" noProof="0"/>
              <a:t>Klik om hier </a:t>
            </a:r>
            <a:br>
              <a:rPr lang="nl-NL" noProof="0"/>
            </a:br>
            <a:r>
              <a:rPr lang="nl-NL" noProof="0" err="1"/>
              <a:t>Diatitel</a:t>
            </a:r>
            <a:r>
              <a:rPr lang="nl-NL" noProof="0"/>
              <a:t> hier</a:t>
            </a:r>
          </a:p>
        </p:txBody>
      </p:sp>
      <p:sp>
        <p:nvSpPr>
          <p:cNvPr id="13" name="Tijdelijke aanduiding voor tekst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rtlCol="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nl-NL" noProof="0"/>
              <a:t>Klikken om de tekststijl van het model te bewerken</a:t>
            </a:r>
          </a:p>
        </p:txBody>
      </p:sp>
      <p:sp>
        <p:nvSpPr>
          <p:cNvPr id="3" name="Tijdelijke aanduiding voor grafiek 2" title="Decoratief">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3777747"/>
          </a:xfrm>
        </p:spPr>
        <p:txBody>
          <a:bodyPr rtlCol="0"/>
          <a:lstStyle/>
          <a:p>
            <a:pPr rtl="0"/>
            <a:r>
              <a:rPr lang="nl-NL" noProof="0"/>
              <a:t>Klik op het pictogram als u een grafiek wilt toevoegen</a:t>
            </a:r>
          </a:p>
        </p:txBody>
      </p:sp>
      <p:sp>
        <p:nvSpPr>
          <p:cNvPr id="4" name="Tijdelijke aanduiding voor afbeelding 3" title="Decoratief">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rtlCol="0"/>
          <a:lstStyle/>
          <a:p>
            <a:pPr rtl="0"/>
            <a:r>
              <a:rPr lang="nl-NL" noProof="0"/>
              <a:t>Klik op het pictogram als u een afbeelding wilt toevoegen</a:t>
            </a:r>
          </a:p>
        </p:txBody>
      </p:sp>
    </p:spTree>
    <p:extLst>
      <p:ext uri="{BB962C8B-B14F-4D97-AF65-F5344CB8AC3E}">
        <p14:creationId xmlns:p14="http://schemas.microsoft.com/office/powerpoint/2010/main" val="245149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dia">
    <p:bg bwMode="gray">
      <p:bgRef idx="1001">
        <a:schemeClr val="bg1"/>
      </p:bgRef>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EA9182-444B-47BE-8176-55B363FE1507}"/>
              </a:ext>
            </a:extLst>
          </p:cNvPr>
          <p:cNvSpPr>
            <a:spLocks noGrp="1"/>
          </p:cNvSpPr>
          <p:nvPr>
            <p:ph sz="quarter" idx="14" hasCustomPrompt="1"/>
          </p:nvPr>
        </p:nvSpPr>
        <p:spPr bwMode="gray">
          <a:xfrm>
            <a:off x="571500" y="1531940"/>
            <a:ext cx="11048400" cy="4573586"/>
          </a:xfrm>
        </p:spPr>
        <p:txBody>
          <a:bodyPr/>
          <a:lstStyle>
            <a:lvl1pPr>
              <a:defRPr/>
            </a:lvl1pPr>
            <a:lvl2pPr>
              <a:defRPr/>
            </a:lvl2pPr>
            <a:lvl3pPr>
              <a:defRPr/>
            </a:lvl3pPr>
            <a:lvl4pPr>
              <a:defRPr/>
            </a:lvl4pPr>
            <a:lvl5pPr>
              <a:defRPr/>
            </a:lvl5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endParaRPr lang="en-GB"/>
          </a:p>
        </p:txBody>
      </p:sp>
      <p:sp>
        <p:nvSpPr>
          <p:cNvPr id="3" name="Footer Placeholder 2">
            <a:extLst>
              <a:ext uri="{FF2B5EF4-FFF2-40B4-BE49-F238E27FC236}">
                <a16:creationId xmlns:a16="http://schemas.microsoft.com/office/drawing/2014/main" id="{EC3FA214-7D25-4F33-80AA-CD7E73BCBBD2}"/>
              </a:ext>
            </a:extLst>
          </p:cNvPr>
          <p:cNvSpPr>
            <a:spLocks noGrp="1"/>
          </p:cNvSpPr>
          <p:nvPr>
            <p:ph type="ftr" sz="quarter" idx="15"/>
          </p:nvPr>
        </p:nvSpPr>
        <p:spPr bwMode="gray"/>
        <p:txBody>
          <a:bodyPr/>
          <a:lstStyle/>
          <a:p>
            <a:r>
              <a:rPr lang="nl-NL"/>
              <a:t>UWV IV ECOSYSTEMEN</a:t>
            </a:r>
            <a:endParaRPr lang="en-GB"/>
          </a:p>
        </p:txBody>
      </p:sp>
      <p:sp>
        <p:nvSpPr>
          <p:cNvPr id="7" name="Slide Number Placeholder 6">
            <a:extLst>
              <a:ext uri="{FF2B5EF4-FFF2-40B4-BE49-F238E27FC236}">
                <a16:creationId xmlns:a16="http://schemas.microsoft.com/office/drawing/2014/main" id="{7B36A311-11CE-4481-9A89-10E6CFA78B7F}"/>
              </a:ext>
            </a:extLst>
          </p:cNvPr>
          <p:cNvSpPr>
            <a:spLocks noGrp="1"/>
          </p:cNvSpPr>
          <p:nvPr>
            <p:ph type="sldNum" sz="quarter" idx="16"/>
          </p:nvPr>
        </p:nvSpPr>
        <p:spPr bwMode="gray"/>
        <p:txBody>
          <a:bodyPr/>
          <a:lstStyle/>
          <a:p>
            <a:fld id="{EEC0F82C-4994-47DA-8D9B-99D78D224F6D}" type="slidenum">
              <a:rPr lang="en-GB" smtClean="0"/>
              <a:pPr/>
              <a:t>‹nr.›</a:t>
            </a:fld>
            <a:endParaRPr lang="en-GB"/>
          </a:p>
        </p:txBody>
      </p:sp>
      <p:sp>
        <p:nvSpPr>
          <p:cNvPr id="2" name="Title 1">
            <a:extLst>
              <a:ext uri="{FF2B5EF4-FFF2-40B4-BE49-F238E27FC236}">
                <a16:creationId xmlns:a16="http://schemas.microsoft.com/office/drawing/2014/main" id="{4AA25600-7D57-4AB4-A7AD-82F3A45B726D}"/>
              </a:ext>
            </a:extLst>
          </p:cNvPr>
          <p:cNvSpPr>
            <a:spLocks noGrp="1"/>
          </p:cNvSpPr>
          <p:nvPr>
            <p:ph type="title" hasCustomPrompt="1"/>
          </p:nvPr>
        </p:nvSpPr>
        <p:spPr bwMode="gray">
          <a:xfrm>
            <a:off x="571501" y="285752"/>
            <a:ext cx="11049000" cy="1238248"/>
          </a:xfrm>
        </p:spPr>
        <p:txBody>
          <a:bodyPr/>
          <a:lstStyle>
            <a:lvl1pPr>
              <a:defRPr/>
            </a:lvl1pPr>
          </a:lstStyle>
          <a:p>
            <a:r>
              <a:rPr lang="nl-NL"/>
              <a:t>Klik om de titel aan te passen</a:t>
            </a:r>
          </a:p>
        </p:txBody>
      </p:sp>
    </p:spTree>
    <p:extLst>
      <p:ext uri="{BB962C8B-B14F-4D97-AF65-F5344CB8AC3E}">
        <p14:creationId xmlns:p14="http://schemas.microsoft.com/office/powerpoint/2010/main" val="705246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met afbeelding">
    <p:bg>
      <p:bgPr>
        <a:solidFill>
          <a:schemeClr val="bg1"/>
        </a:solidFill>
        <a:effectLst/>
      </p:bgPr>
    </p:bg>
    <p:spTree>
      <p:nvGrpSpPr>
        <p:cNvPr id="1" name=""/>
        <p:cNvGrpSpPr/>
        <p:nvPr/>
      </p:nvGrpSpPr>
      <p:grpSpPr>
        <a:xfrm>
          <a:off x="0" y="0"/>
          <a:ext cx="0" cy="0"/>
          <a:chOff x="0" y="0"/>
          <a:chExt cx="0" cy="0"/>
        </a:xfrm>
      </p:grpSpPr>
      <p:sp>
        <p:nvSpPr>
          <p:cNvPr id="163" name="Text Placeholder 3">
            <a:extLst>
              <a:ext uri="{FF2B5EF4-FFF2-40B4-BE49-F238E27FC236}">
                <a16:creationId xmlns:a16="http://schemas.microsoft.com/office/drawing/2014/main" id="{BFF98558-5884-4779-A660-F7338CAAF7CE}"/>
              </a:ext>
            </a:extLst>
          </p:cNvPr>
          <p:cNvSpPr txBox="1">
            <a:spLocks/>
          </p:cNvSpPr>
          <p:nvPr userDrawn="1"/>
        </p:nvSpPr>
        <p:spPr bwMode="gray">
          <a:xfrm>
            <a:off x="11047668" y="6285601"/>
            <a:ext cx="572400" cy="572400"/>
          </a:xfrm>
          <a:prstGeom prst="rect">
            <a:avLst/>
          </a:prstGeom>
          <a:blipFill>
            <a:blip cstate="screen">
              <a:extLst>
                <a:ext uri="{28A0092B-C50C-407E-A947-70E740481C1C}">
                  <a14:useLocalDpi xmlns:a14="http://schemas.microsoft.com/office/drawing/2010/main"/>
                </a:ext>
              </a:extLst>
            </a:blip>
            <a:stretch>
              <a:fillRect/>
            </a:stretch>
          </a:blipFill>
          <a:ln>
            <a:solidFill>
              <a:srgbClr val="0078D2"/>
            </a:solidFill>
          </a:ln>
        </p:spPr>
        <p:txBody>
          <a:bodyPr/>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sz="1200"/>
              <a:t>    </a:t>
            </a:r>
          </a:p>
        </p:txBody>
      </p:sp>
      <p:sp>
        <p:nvSpPr>
          <p:cNvPr id="164" name="Picture Placeholder 163">
            <a:extLst>
              <a:ext uri="{FF2B5EF4-FFF2-40B4-BE49-F238E27FC236}">
                <a16:creationId xmlns:a16="http://schemas.microsoft.com/office/drawing/2014/main" id="{A606E928-CA9F-41D1-907A-E43074D18D69}"/>
              </a:ext>
            </a:extLst>
          </p:cNvPr>
          <p:cNvSpPr>
            <a:spLocks noGrp="1"/>
          </p:cNvSpPr>
          <p:nvPr>
            <p:ph type="pic" sz="quarter" idx="17" hasCustomPrompt="1"/>
          </p:nvPr>
        </p:nvSpPr>
        <p:spPr bwMode="gray">
          <a:xfrm>
            <a:off x="6234000" y="3"/>
            <a:ext cx="5958000" cy="6857995"/>
          </a:xfrm>
          <a:custGeom>
            <a:avLst/>
            <a:gdLst>
              <a:gd name="connsiteX0" fmla="*/ 0 w 5958000"/>
              <a:gd name="connsiteY0" fmla="*/ 0 h 6857995"/>
              <a:gd name="connsiteX1" fmla="*/ 5958000 w 5958000"/>
              <a:gd name="connsiteY1" fmla="*/ 0 h 6857995"/>
              <a:gd name="connsiteX2" fmla="*/ 5958000 w 5958000"/>
              <a:gd name="connsiteY2" fmla="*/ 6857995 h 6857995"/>
              <a:gd name="connsiteX3" fmla="*/ 5386068 w 5958000"/>
              <a:gd name="connsiteY3" fmla="*/ 6857995 h 6857995"/>
              <a:gd name="connsiteX4" fmla="*/ 5386068 w 5958000"/>
              <a:gd name="connsiteY4" fmla="*/ 6285596 h 6857995"/>
              <a:gd name="connsiteX5" fmla="*/ 4813668 w 5958000"/>
              <a:gd name="connsiteY5" fmla="*/ 6285596 h 6857995"/>
              <a:gd name="connsiteX6" fmla="*/ 4813668 w 5958000"/>
              <a:gd name="connsiteY6" fmla="*/ 6857995 h 6857995"/>
              <a:gd name="connsiteX7" fmla="*/ 0 w 59580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000" h="6857995">
                <a:moveTo>
                  <a:pt x="0" y="0"/>
                </a:moveTo>
                <a:lnTo>
                  <a:pt x="5958000" y="0"/>
                </a:lnTo>
                <a:lnTo>
                  <a:pt x="5958000" y="6857995"/>
                </a:lnTo>
                <a:lnTo>
                  <a:pt x="5386068" y="6857995"/>
                </a:lnTo>
                <a:lnTo>
                  <a:pt x="5386068" y="6285596"/>
                </a:lnTo>
                <a:lnTo>
                  <a:pt x="4813668" y="6285596"/>
                </a:lnTo>
                <a:lnTo>
                  <a:pt x="4813668" y="6857995"/>
                </a:lnTo>
                <a:lnTo>
                  <a:pt x="0" y="6857995"/>
                </a:lnTo>
                <a:close/>
              </a:path>
            </a:pathLst>
          </a:custGeom>
          <a:solidFill>
            <a:srgbClr val="CCCCCC"/>
          </a:solidFill>
        </p:spPr>
        <p:txBody>
          <a:bodyPr wrap="square" lIns="0" tIns="0" rIns="0" bIns="1476000" anchor="ctr" anchorCtr="0">
            <a:noAutofit/>
          </a:bodyPr>
          <a:lstStyle>
            <a:lvl1pPr marL="0" indent="0" algn="ctr">
              <a:spcAft>
                <a:spcPts val="0"/>
              </a:spcAft>
              <a:buNone/>
              <a:defRPr/>
            </a:lvl1pPr>
          </a:lstStyle>
          <a:p>
            <a:r>
              <a:rPr lang="nl-NL"/>
              <a:t>Klik om foto toe te voegen.</a:t>
            </a:r>
            <a:br>
              <a:rPr lang="nl-NL"/>
            </a:br>
            <a:r>
              <a:rPr lang="nl-NL"/>
              <a:t>Foto’s kun je kiezen uit de Mediabank in het UWV Communicatieportaal. </a:t>
            </a:r>
          </a:p>
        </p:txBody>
      </p:sp>
      <p:sp>
        <p:nvSpPr>
          <p:cNvPr id="19" name="Content Placeholder 8">
            <a:extLst>
              <a:ext uri="{FF2B5EF4-FFF2-40B4-BE49-F238E27FC236}">
                <a16:creationId xmlns:a16="http://schemas.microsoft.com/office/drawing/2014/main" id="{6962ED52-3B89-4B31-B08C-CFF4417F8A1A}"/>
              </a:ext>
            </a:extLst>
          </p:cNvPr>
          <p:cNvSpPr>
            <a:spLocks noGrp="1"/>
          </p:cNvSpPr>
          <p:nvPr>
            <p:ph sz="quarter" idx="14" hasCustomPrompt="1"/>
          </p:nvPr>
        </p:nvSpPr>
        <p:spPr bwMode="gray">
          <a:xfrm>
            <a:off x="571500" y="1531940"/>
            <a:ext cx="5382000" cy="4573586"/>
          </a:xfrm>
        </p:spPr>
        <p:txBody>
          <a:bodyPr/>
          <a:lstStyle>
            <a:lvl1pPr>
              <a:defRPr/>
            </a:lvl1pPr>
            <a:lvl2pPr>
              <a:defRPr/>
            </a:lvl2pPr>
            <a:lvl3pPr>
              <a:defRPr/>
            </a:lvl3pPr>
            <a:lvl4pPr>
              <a:defRPr/>
            </a:lvl4pPr>
            <a:lvl5pPr>
              <a:defRPr/>
            </a:lvl5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endParaRPr lang="en-GB"/>
          </a:p>
        </p:txBody>
      </p:sp>
      <p:sp>
        <p:nvSpPr>
          <p:cNvPr id="3" name="Title 2">
            <a:extLst>
              <a:ext uri="{FF2B5EF4-FFF2-40B4-BE49-F238E27FC236}">
                <a16:creationId xmlns:a16="http://schemas.microsoft.com/office/drawing/2014/main" id="{29D07D11-4859-4E21-964B-B61752A83EF5}"/>
              </a:ext>
            </a:extLst>
          </p:cNvPr>
          <p:cNvSpPr>
            <a:spLocks noGrp="1"/>
          </p:cNvSpPr>
          <p:nvPr>
            <p:ph type="title" hasCustomPrompt="1"/>
          </p:nvPr>
        </p:nvSpPr>
        <p:spPr bwMode="gray">
          <a:xfrm>
            <a:off x="571500" y="285752"/>
            <a:ext cx="5382000" cy="1238248"/>
          </a:xfrm>
        </p:spPr>
        <p:txBody>
          <a:bodyPr/>
          <a:lstStyle>
            <a:lvl1pPr>
              <a:defRPr/>
            </a:lvl1pPr>
          </a:lstStyle>
          <a:p>
            <a:r>
              <a:rPr lang="nl-NL"/>
              <a:t>Klik om de titel aan te passen</a:t>
            </a:r>
          </a:p>
        </p:txBody>
      </p:sp>
      <p:sp>
        <p:nvSpPr>
          <p:cNvPr id="4" name="Footer Placeholder 3">
            <a:extLst>
              <a:ext uri="{FF2B5EF4-FFF2-40B4-BE49-F238E27FC236}">
                <a16:creationId xmlns:a16="http://schemas.microsoft.com/office/drawing/2014/main" id="{BCE21273-48D4-4CD3-97E4-B10DD76EAD5C}"/>
              </a:ext>
            </a:extLst>
          </p:cNvPr>
          <p:cNvSpPr>
            <a:spLocks noGrp="1"/>
          </p:cNvSpPr>
          <p:nvPr>
            <p:ph type="ftr" sz="quarter" idx="19"/>
          </p:nvPr>
        </p:nvSpPr>
        <p:spPr bwMode="gray"/>
        <p:txBody>
          <a:bodyPr/>
          <a:lstStyle/>
          <a:p>
            <a:r>
              <a:rPr lang="nl-NL"/>
              <a:t>UWV IV ECOSYSTEMEN</a:t>
            </a:r>
            <a:endParaRPr lang="en-GB"/>
          </a:p>
        </p:txBody>
      </p:sp>
      <p:sp>
        <p:nvSpPr>
          <p:cNvPr id="5" name="Slide Number Placeholder 4">
            <a:extLst>
              <a:ext uri="{FF2B5EF4-FFF2-40B4-BE49-F238E27FC236}">
                <a16:creationId xmlns:a16="http://schemas.microsoft.com/office/drawing/2014/main" id="{2DC5B20D-6C7E-4B4E-8533-6FE40B3DDF2A}"/>
              </a:ext>
            </a:extLst>
          </p:cNvPr>
          <p:cNvSpPr>
            <a:spLocks noGrp="1"/>
          </p:cNvSpPr>
          <p:nvPr>
            <p:ph type="sldNum" sz="quarter" idx="20"/>
          </p:nvPr>
        </p:nvSpPr>
        <p:spPr bwMode="gray"/>
        <p:txBody>
          <a:bodyPr/>
          <a:lstStyle/>
          <a:p>
            <a:fld id="{EEC0F82C-4994-47DA-8D9B-99D78D224F6D}" type="slidenum">
              <a:rPr lang="en-GB" smtClean="0"/>
              <a:pPr/>
              <a:t>‹nr.›</a:t>
            </a:fld>
            <a:endParaRPr lang="en-GB"/>
          </a:p>
        </p:txBody>
      </p:sp>
      <p:sp>
        <p:nvSpPr>
          <p:cNvPr id="165" name="Content Placeholder 1">
            <a:extLst>
              <a:ext uri="{FF2B5EF4-FFF2-40B4-BE49-F238E27FC236}">
                <a16:creationId xmlns:a16="http://schemas.microsoft.com/office/drawing/2014/main" id="{3038F346-C3C7-4653-9D64-E62A8B0F32BB}"/>
              </a:ext>
            </a:extLst>
          </p:cNvPr>
          <p:cNvSpPr txBox="1">
            <a:spLocks/>
          </p:cNvSpPr>
          <p:nvPr userDrawn="1"/>
        </p:nvSpPr>
        <p:spPr bwMode="gray">
          <a:xfrm>
            <a:off x="12651266" y="1"/>
            <a:ext cx="2804400" cy="5114862"/>
          </a:xfrm>
          <a:prstGeom prst="rect">
            <a:avLst/>
          </a:prstGeom>
        </p:spPr>
        <p:txBody>
          <a:bodyPr lIns="0" tIns="0" rIns="0" bIns="0">
            <a:noAutofit/>
          </a:bodyPr>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1099" b="1">
                <a:solidFill>
                  <a:schemeClr val="tx1"/>
                </a:solidFill>
              </a:rPr>
              <a:t>Gebruik van afbeeldingen als achtergrond</a:t>
            </a:r>
          </a:p>
          <a:p>
            <a:pPr algn="l">
              <a:spcBef>
                <a:spcPts val="0"/>
              </a:spcBef>
            </a:pPr>
            <a:endParaRPr lang="nl-NL" sz="1099" b="1">
              <a:solidFill>
                <a:schemeClr val="tx1"/>
              </a:solidFill>
            </a:endParaRPr>
          </a:p>
          <a:p>
            <a:pPr marL="171415" indent="-171415" algn="l">
              <a:spcBef>
                <a:spcPts val="0"/>
              </a:spcBef>
              <a:buFont typeface="Arial" panose="020B0604020202020204" pitchFamily="34" charset="0"/>
              <a:buChar char="•"/>
            </a:pPr>
            <a:r>
              <a:rPr lang="nl-NL" sz="1099" b="0">
                <a:solidFill>
                  <a:schemeClr val="tx1"/>
                </a:solidFill>
              </a:rPr>
              <a:t>Klik op het grijze afbeeldingsveld</a:t>
            </a:r>
          </a:p>
          <a:p>
            <a:pPr marL="171415" indent="-171415" algn="l">
              <a:spcBef>
                <a:spcPts val="0"/>
              </a:spcBef>
              <a:buFont typeface="Arial" panose="020B0604020202020204" pitchFamily="34" charset="0"/>
              <a:buChar char="•"/>
            </a:pPr>
            <a:r>
              <a:rPr lang="nl-NL" sz="1099" b="0">
                <a:solidFill>
                  <a:schemeClr val="tx1"/>
                </a:solidFill>
              </a:rPr>
              <a:t>Ga nu naar </a:t>
            </a:r>
            <a:r>
              <a:rPr lang="nl-NL" sz="1099" b="1">
                <a:solidFill>
                  <a:schemeClr val="tx1"/>
                </a:solidFill>
              </a:rPr>
              <a:t>‘Invoegen’ </a:t>
            </a:r>
            <a:r>
              <a:rPr lang="nl-NL" sz="1099" b="0">
                <a:solidFill>
                  <a:schemeClr val="tx1"/>
                </a:solidFill>
              </a:rPr>
              <a:t>en kies </a:t>
            </a:r>
            <a:r>
              <a:rPr lang="nl-NL" sz="1099" b="1">
                <a:solidFill>
                  <a:schemeClr val="tx1"/>
                </a:solidFill>
              </a:rPr>
              <a:t>‘Afbeeldingen’</a:t>
            </a:r>
            <a:r>
              <a:rPr lang="nl-NL" sz="1099" b="0">
                <a:solidFill>
                  <a:schemeClr val="tx1"/>
                </a:solidFill>
              </a:rPr>
              <a:t>. </a:t>
            </a:r>
          </a:p>
          <a:p>
            <a:pPr marL="171415" indent="-171415" algn="l">
              <a:spcBef>
                <a:spcPts val="0"/>
              </a:spcBef>
              <a:buFont typeface="Arial" panose="020B0604020202020204" pitchFamily="34" charset="0"/>
              <a:buChar char="•"/>
            </a:pPr>
            <a:r>
              <a:rPr lang="nl-NL" sz="1099" b="0">
                <a:solidFill>
                  <a:schemeClr val="tx1"/>
                </a:solidFill>
              </a:rPr>
              <a:t>Kies een afbeelding, klik op </a:t>
            </a:r>
            <a:r>
              <a:rPr lang="nl-NL" sz="1099" b="1">
                <a:solidFill>
                  <a:schemeClr val="tx1"/>
                </a:solidFill>
              </a:rPr>
              <a:t>‘Invoegen’ </a:t>
            </a:r>
            <a:r>
              <a:rPr lang="nl-NL" sz="1099" b="0">
                <a:solidFill>
                  <a:schemeClr val="tx1"/>
                </a:solidFill>
              </a:rPr>
              <a:t>en de afbeelding wordt geplaatst.</a:t>
            </a:r>
          </a:p>
          <a:p>
            <a:pPr marL="171415" indent="-171415" algn="l">
              <a:spcBef>
                <a:spcPts val="0"/>
              </a:spcBef>
              <a:buFont typeface="Arial" panose="020B0604020202020204" pitchFamily="34" charset="0"/>
              <a:buChar char="•"/>
            </a:pPr>
            <a:r>
              <a:rPr lang="nl-NL" sz="1099" b="0">
                <a:solidFill>
                  <a:schemeClr val="tx1"/>
                </a:solidFill>
              </a:rPr>
              <a:t>Wil je een uitsnede maken, selecteer dan de foto door erop te klikken en gebruik de crop- functie onder </a:t>
            </a:r>
            <a:r>
              <a:rPr lang="nl-NL" sz="1099" b="1">
                <a:solidFill>
                  <a:schemeClr val="tx1"/>
                </a:solidFill>
              </a:rPr>
              <a:t>‘Opmaak’/’Bijsnijden’</a:t>
            </a:r>
            <a:r>
              <a:rPr lang="nl-NL" sz="1099" b="0">
                <a:solidFill>
                  <a:schemeClr val="tx1"/>
                </a:solidFill>
              </a:rPr>
              <a:t>.</a:t>
            </a:r>
          </a:p>
          <a:p>
            <a:pPr marL="171415" indent="-171415" algn="l">
              <a:spcBef>
                <a:spcPts val="0"/>
              </a:spcBef>
              <a:buFont typeface="Arial" panose="020B0604020202020204" pitchFamily="34" charset="0"/>
              <a:buChar char="•"/>
            </a:pPr>
            <a:endParaRPr lang="nl-NL" sz="1099" b="0">
              <a:solidFill>
                <a:schemeClr val="tx1"/>
              </a:solidFill>
            </a:endParaRPr>
          </a:p>
          <a:p>
            <a:pPr marL="171415" marR="0" indent="-171415" algn="l" defTabSz="685661"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1099" b="0">
                <a:solidFill>
                  <a:schemeClr val="tx1"/>
                </a:solidFill>
              </a:rPr>
              <a:t>Foto’s kun je kiezen uit de</a:t>
            </a:r>
            <a:r>
              <a:rPr lang="nl-NL" sz="1099" b="0" baseline="0">
                <a:solidFill>
                  <a:schemeClr val="tx1"/>
                </a:solidFill>
              </a:rPr>
              <a:t> </a:t>
            </a:r>
            <a:r>
              <a:rPr lang="nl-NL" sz="1099" b="1" baseline="0">
                <a:solidFill>
                  <a:schemeClr val="tx1"/>
                </a:solidFill>
              </a:rPr>
              <a:t>Mediabank in het UWV Communicatieportaal</a:t>
            </a:r>
            <a:r>
              <a:rPr lang="nl-NL" sz="1099" b="0" baseline="0">
                <a:solidFill>
                  <a:schemeClr val="tx1"/>
                </a:solidFill>
              </a:rPr>
              <a:t>. Deze foto’s zijn van hoge kwaliteit en hiervan is het intellectueel eigendom geregeld. </a:t>
            </a:r>
            <a:br>
              <a:rPr lang="nl-NL" sz="1099" b="0" baseline="0">
                <a:solidFill>
                  <a:schemeClr val="tx1"/>
                </a:solidFill>
              </a:rPr>
            </a:br>
            <a:br>
              <a:rPr lang="nl-NL" sz="1099" b="0" baseline="0">
                <a:solidFill>
                  <a:schemeClr val="tx1"/>
                </a:solidFill>
              </a:rPr>
            </a:br>
            <a:r>
              <a:rPr lang="nl-NL" sz="1099" b="0">
                <a:solidFill>
                  <a:schemeClr val="tx1"/>
                </a:solidFill>
                <a:hlinkClick r:id="rId2"/>
              </a:rPr>
              <a:t>https://communicatieportaal.uwv.nl/modules/product/mediabank/default/?ItemId=3219</a:t>
            </a:r>
            <a:r>
              <a:rPr lang="nl-NL" sz="1099" b="0">
                <a:solidFill>
                  <a:schemeClr val="tx1"/>
                </a:solidFill>
              </a:rPr>
              <a:t> </a:t>
            </a:r>
            <a:br>
              <a:rPr lang="nl-NL" sz="1099" b="0">
                <a:solidFill>
                  <a:schemeClr val="tx1"/>
                </a:solidFill>
              </a:rPr>
            </a:br>
            <a:br>
              <a:rPr lang="nl-NL" sz="1099" b="0">
                <a:solidFill>
                  <a:schemeClr val="tx1"/>
                </a:solidFill>
              </a:rPr>
            </a:br>
            <a:r>
              <a:rPr lang="nl-NL" sz="1099" b="0">
                <a:solidFill>
                  <a:schemeClr val="tx1"/>
                </a:solidFill>
              </a:rPr>
              <a:t>en daar waar relevant naar de pictogrammen in de mediabank: </a:t>
            </a:r>
            <a:br>
              <a:rPr lang="nl-NL" sz="1099" b="0">
                <a:solidFill>
                  <a:schemeClr val="tx1"/>
                </a:solidFill>
              </a:rPr>
            </a:br>
            <a:br>
              <a:rPr lang="nl-NL" sz="1099" b="0">
                <a:solidFill>
                  <a:schemeClr val="tx1"/>
                </a:solidFill>
              </a:rPr>
            </a:br>
            <a:r>
              <a:rPr lang="nl-NL" sz="1099" b="0">
                <a:solidFill>
                  <a:schemeClr val="tx1"/>
                </a:solidFill>
                <a:hlinkClick r:id="rId3"/>
              </a:rPr>
              <a:t>https://communicatieportaal.uwv.nl/modules/product/default/media/?ItemId=3217</a:t>
            </a:r>
            <a:endParaRPr lang="nl-NL" sz="1099" b="0">
              <a:solidFill>
                <a:schemeClr val="tx1"/>
              </a:solidFill>
            </a:endParaRPr>
          </a:p>
        </p:txBody>
      </p:sp>
    </p:spTree>
    <p:extLst>
      <p:ext uri="{BB962C8B-B14F-4D97-AF65-F5344CB8AC3E}">
        <p14:creationId xmlns:p14="http://schemas.microsoft.com/office/powerpoint/2010/main" val="1023801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o met tite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608E19-7CBA-42C6-80A6-CAC2A11CCD06}"/>
              </a:ext>
            </a:extLst>
          </p:cNvPr>
          <p:cNvSpPr>
            <a:spLocks noGrp="1"/>
          </p:cNvSpPr>
          <p:nvPr>
            <p:ph type="ftr" sz="quarter" idx="10"/>
          </p:nvPr>
        </p:nvSpPr>
        <p:spPr bwMode="gray"/>
        <p:txBody>
          <a:bodyPr/>
          <a:lstStyle/>
          <a:p>
            <a:r>
              <a:rPr lang="nl-NL"/>
              <a:t>UWV IV ECOSYSTEMEN</a:t>
            </a:r>
            <a:endParaRPr lang="en-GB"/>
          </a:p>
        </p:txBody>
      </p:sp>
      <p:sp>
        <p:nvSpPr>
          <p:cNvPr id="5" name="Slide Number Placeholder 4">
            <a:extLst>
              <a:ext uri="{FF2B5EF4-FFF2-40B4-BE49-F238E27FC236}">
                <a16:creationId xmlns:a16="http://schemas.microsoft.com/office/drawing/2014/main" id="{EC50A39B-4CD9-4B5A-A85D-0F3C1A3B0204}"/>
              </a:ext>
            </a:extLst>
          </p:cNvPr>
          <p:cNvSpPr>
            <a:spLocks noGrp="1"/>
          </p:cNvSpPr>
          <p:nvPr>
            <p:ph type="sldNum" sz="quarter" idx="11"/>
          </p:nvPr>
        </p:nvSpPr>
        <p:spPr bwMode="gray"/>
        <p:txBody>
          <a:bodyPr/>
          <a:lstStyle/>
          <a:p>
            <a:fld id="{EEC0F82C-4994-47DA-8D9B-99D78D224F6D}" type="slidenum">
              <a:rPr lang="en-GB" smtClean="0"/>
              <a:pPr/>
              <a:t>‹nr.›</a:t>
            </a:fld>
            <a:endParaRPr lang="en-GB"/>
          </a:p>
        </p:txBody>
      </p:sp>
      <p:sp>
        <p:nvSpPr>
          <p:cNvPr id="3" name="Title 2">
            <a:extLst>
              <a:ext uri="{FF2B5EF4-FFF2-40B4-BE49-F238E27FC236}">
                <a16:creationId xmlns:a16="http://schemas.microsoft.com/office/drawing/2014/main" id="{81240A11-7067-4B02-96AF-D49393127117}"/>
              </a:ext>
            </a:extLst>
          </p:cNvPr>
          <p:cNvSpPr>
            <a:spLocks noGrp="1"/>
          </p:cNvSpPr>
          <p:nvPr>
            <p:ph type="title" hasCustomPrompt="1"/>
          </p:nvPr>
        </p:nvSpPr>
        <p:spPr bwMode="gray"/>
        <p:txBody>
          <a:bodyPr/>
          <a:lstStyle>
            <a:lvl1pPr>
              <a:defRPr/>
            </a:lvl1pPr>
          </a:lstStyle>
          <a:p>
            <a:r>
              <a:rPr lang="nl-NL"/>
              <a:t>Klik om de titel aan te passen</a:t>
            </a:r>
          </a:p>
        </p:txBody>
      </p:sp>
    </p:spTree>
    <p:extLst>
      <p:ext uri="{BB962C8B-B14F-4D97-AF65-F5344CB8AC3E}">
        <p14:creationId xmlns:p14="http://schemas.microsoft.com/office/powerpoint/2010/main" val="211414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68258B-E049-8A50-75AE-15DDFBBC990A}"/>
              </a:ext>
            </a:extLst>
          </p:cNvPr>
          <p:cNvGrpSpPr/>
          <p:nvPr userDrawn="1"/>
        </p:nvGrpSpPr>
        <p:grpSpPr>
          <a:xfrm>
            <a:off x="0" y="3630059"/>
            <a:ext cx="12192000" cy="3207765"/>
            <a:chOff x="0" y="3630059"/>
            <a:chExt cx="12192000" cy="3207765"/>
          </a:xfrm>
        </p:grpSpPr>
        <p:sp>
          <p:nvSpPr>
            <p:cNvPr id="8" name="Rectangle 7">
              <a:extLst>
                <a:ext uri="{FF2B5EF4-FFF2-40B4-BE49-F238E27FC236}">
                  <a16:creationId xmlns:a16="http://schemas.microsoft.com/office/drawing/2014/main" id="{1ACA3AD8-475D-F363-5836-E3A393AEA9A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C2BD3B-7038-3ACA-37C3-86E389129E75}"/>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5A05B35-B5C7-82E0-CBC1-2EF3378C1902}"/>
              </a:ext>
            </a:extLst>
          </p:cNvPr>
          <p:cNvSpPr>
            <a:spLocks noChangeAspect="1"/>
          </p:cNvSpPr>
          <p:nvPr userDrawn="1"/>
        </p:nvSpPr>
        <p:spPr>
          <a:xfrm>
            <a:off x="807959" y="2659394"/>
            <a:ext cx="3801617" cy="38016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F9737-EA0C-C19C-757B-C381FF804BB3}"/>
              </a:ext>
            </a:extLst>
          </p:cNvPr>
          <p:cNvPicPr>
            <a:picLocks noChangeAspect="1"/>
          </p:cNvPicPr>
          <p:nvPr userDrawn="1"/>
        </p:nvPicPr>
        <p:blipFill>
          <a:blip/>
          <a:stretch>
            <a:fillRect/>
          </a:stretch>
        </p:blipFill>
        <p:spPr>
          <a:xfrm>
            <a:off x="875186" y="905260"/>
            <a:ext cx="3349449" cy="1107036"/>
          </a:xfrm>
          <a:prstGeom prst="rect">
            <a:avLst/>
          </a:prstGeom>
        </p:spPr>
      </p:pic>
      <p:sp>
        <p:nvSpPr>
          <p:cNvPr id="12" name="TextBox 11">
            <a:extLst>
              <a:ext uri="{FF2B5EF4-FFF2-40B4-BE49-F238E27FC236}">
                <a16:creationId xmlns:a16="http://schemas.microsoft.com/office/drawing/2014/main" id="{703DDA6A-7909-EE65-E83A-B3B0EF2C22D8}"/>
              </a:ext>
            </a:extLst>
          </p:cNvPr>
          <p:cNvSpPr txBox="1"/>
          <p:nvPr userDrawn="1"/>
        </p:nvSpPr>
        <p:spPr>
          <a:xfrm>
            <a:off x="4224635" y="1659212"/>
            <a:ext cx="2770909" cy="523220"/>
          </a:xfrm>
          <a:prstGeom prst="rect">
            <a:avLst/>
          </a:prstGeom>
          <a:noFill/>
        </p:spPr>
        <p:txBody>
          <a:bodyPr wrap="square" rtlCol="0">
            <a:spAutoFit/>
          </a:bodyPr>
          <a:lstStyle/>
          <a:p>
            <a:pPr algn="ctr"/>
            <a:r>
              <a:rPr lang="en-US" sz="2800">
                <a:solidFill>
                  <a:schemeClr val="accent1"/>
                </a:solidFill>
              </a:rPr>
              <a:t>voor</a:t>
            </a:r>
          </a:p>
        </p:txBody>
      </p:sp>
      <p:sp>
        <p:nvSpPr>
          <p:cNvPr id="13" name="Rechthoek 14">
            <a:extLst>
              <a:ext uri="{FF2B5EF4-FFF2-40B4-BE49-F238E27FC236}">
                <a16:creationId xmlns:a16="http://schemas.microsoft.com/office/drawing/2014/main" id="{0FC588D3-181A-A176-B20E-4E4A7C12D653}"/>
              </a:ext>
            </a:extLst>
          </p:cNvPr>
          <p:cNvSpPr/>
          <p:nvPr userDrawn="1"/>
        </p:nvSpPr>
        <p:spPr>
          <a:xfrm>
            <a:off x="6096000" y="3787547"/>
            <a:ext cx="5541817" cy="2933142"/>
          </a:xfrm>
          <a:prstGeom prst="rect">
            <a:avLst/>
          </a:prstGeom>
        </p:spPr>
        <p:txBody>
          <a:bodyPr vert="horz" lIns="91440" tIns="45720" rIns="91440" bIns="45720" rtlCol="0" anchor="t">
            <a:normAutofit/>
          </a:bodyPr>
          <a:lstStyle/>
          <a:p>
            <a:pPr algn="ctr">
              <a:lnSpc>
                <a:spcPct val="90000"/>
              </a:lnSpc>
              <a:spcBef>
                <a:spcPct val="0"/>
              </a:spcBef>
              <a:spcAft>
                <a:spcPts val="600"/>
              </a:spcAft>
            </a:pPr>
            <a:endParaRPr lang="en-US" sz="1700" b="1">
              <a:solidFill>
                <a:prstClr val="white"/>
              </a:solidFill>
              <a:latin typeface="Metropolis"/>
            </a:endParaRPr>
          </a:p>
        </p:txBody>
      </p:sp>
      <p:sp>
        <p:nvSpPr>
          <p:cNvPr id="14" name="TextBox 13">
            <a:extLst>
              <a:ext uri="{FF2B5EF4-FFF2-40B4-BE49-F238E27FC236}">
                <a16:creationId xmlns:a16="http://schemas.microsoft.com/office/drawing/2014/main" id="{97285DB4-77E9-A44B-18B3-3D9D36B7648A}"/>
              </a:ext>
            </a:extLst>
          </p:cNvPr>
          <p:cNvSpPr txBox="1"/>
          <p:nvPr userDrawn="1"/>
        </p:nvSpPr>
        <p:spPr>
          <a:xfrm>
            <a:off x="842802" y="3510096"/>
            <a:ext cx="3801618" cy="2092881"/>
          </a:xfrm>
          <a:prstGeom prst="rect">
            <a:avLst/>
          </a:prstGeom>
          <a:noFill/>
        </p:spPr>
        <p:txBody>
          <a:bodyPr wrap="square">
            <a:spAutoFit/>
          </a:bodyPr>
          <a:lstStyle/>
          <a:p>
            <a:pPr algn="ctr" fontAlgn="base"/>
            <a:endParaRPr lang="nl-NL" b="1" i="0" u="none" strike="noStrike" cap="all" dirty="0">
              <a:solidFill>
                <a:srgbClr val="FFFFFF"/>
              </a:solidFill>
              <a:effectLst/>
              <a:latin typeface="Asap"/>
            </a:endParaRPr>
          </a:p>
          <a:p>
            <a:pPr algn="ctr" fontAlgn="base"/>
            <a:r>
              <a:rPr lang="nl-NL" sz="2000" b="1" i="0" u="none" strike="noStrike" cap="all" dirty="0">
                <a:solidFill>
                  <a:srgbClr val="FFFFFF"/>
                </a:solidFill>
                <a:effectLst/>
                <a:latin typeface="Asap"/>
              </a:rPr>
              <a:t>DIGITAL ECOSYSTEMS</a:t>
            </a:r>
          </a:p>
          <a:p>
            <a:pPr algn="ctr" fontAlgn="base"/>
            <a:r>
              <a:rPr lang="nl-NL" sz="2000" b="1" i="0" u="none" strike="noStrike" cap="all" dirty="0">
                <a:solidFill>
                  <a:srgbClr val="FFFFFF"/>
                </a:solidFill>
                <a:effectLst/>
                <a:latin typeface="Asap"/>
              </a:rPr>
              <a:t>INSTITUTE</a:t>
            </a:r>
          </a:p>
          <a:p>
            <a:pPr algn="ctr" fontAlgn="base"/>
            <a:endParaRPr lang="nl-NL" b="1" i="0" u="none" strike="noStrike" cap="all" dirty="0">
              <a:solidFill>
                <a:srgbClr val="FFFFFF"/>
              </a:solidFill>
              <a:effectLst/>
              <a:latin typeface="Asap"/>
            </a:endParaRPr>
          </a:p>
          <a:p>
            <a:pPr algn="ctr" fontAlgn="base"/>
            <a:r>
              <a:rPr lang="nl-NL" b="0" i="0" u="none" strike="noStrike" cap="all" dirty="0">
                <a:solidFill>
                  <a:srgbClr val="FFFFFF"/>
                </a:solidFill>
                <a:effectLst/>
                <a:latin typeface="Asap"/>
              </a:rPr>
              <a:t>SAMENWERKEN VOLGENS DE </a:t>
            </a:r>
          </a:p>
          <a:p>
            <a:pPr algn="ctr" fontAlgn="base"/>
            <a:r>
              <a:rPr lang="nl-NL" b="0" i="0" u="none" strike="noStrike" cap="all" dirty="0">
                <a:solidFill>
                  <a:srgbClr val="FFFFFF"/>
                </a:solidFill>
                <a:effectLst/>
                <a:latin typeface="Asap"/>
              </a:rPr>
              <a:t>DIGITALE  ECOSYSTEMEN </a:t>
            </a:r>
          </a:p>
          <a:p>
            <a:pPr algn="ctr" fontAlgn="base"/>
            <a:r>
              <a:rPr lang="nl-NL" b="0" i="0" u="none" strike="noStrike" cap="all" dirty="0">
                <a:solidFill>
                  <a:srgbClr val="FFFFFF"/>
                </a:solidFill>
                <a:effectLst/>
                <a:latin typeface="Asap"/>
              </a:rPr>
              <a:t>GEDACHTE.</a:t>
            </a:r>
          </a:p>
        </p:txBody>
      </p:sp>
      <p:sp>
        <p:nvSpPr>
          <p:cNvPr id="17" name="Rectangle 16">
            <a:extLst>
              <a:ext uri="{FF2B5EF4-FFF2-40B4-BE49-F238E27FC236}">
                <a16:creationId xmlns:a16="http://schemas.microsoft.com/office/drawing/2014/main" id="{060E25FB-5403-79F0-27D6-4F493620CF8D}"/>
              </a:ext>
            </a:extLst>
          </p:cNvPr>
          <p:cNvSpPr/>
          <p:nvPr userDrawn="1"/>
        </p:nvSpPr>
        <p:spPr>
          <a:xfrm>
            <a:off x="9280187" y="0"/>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AC23434A-AE69-4461-A20B-21F7855677E5}"/>
              </a:ext>
            </a:extLst>
          </p:cNvPr>
          <p:cNvSpPr>
            <a:spLocks noGrp="1"/>
          </p:cNvSpPr>
          <p:nvPr>
            <p:ph type="body" sz="quarter" idx="11"/>
          </p:nvPr>
        </p:nvSpPr>
        <p:spPr>
          <a:xfrm>
            <a:off x="5245973" y="3942997"/>
            <a:ext cx="6391844" cy="2518013"/>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7570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68258B-E049-8A50-75AE-15DDFBBC990A}"/>
              </a:ext>
            </a:extLst>
          </p:cNvPr>
          <p:cNvGrpSpPr/>
          <p:nvPr userDrawn="1"/>
        </p:nvGrpSpPr>
        <p:grpSpPr>
          <a:xfrm>
            <a:off x="0" y="3630059"/>
            <a:ext cx="12192000" cy="3207765"/>
            <a:chOff x="0" y="3630059"/>
            <a:chExt cx="12192000" cy="3207765"/>
          </a:xfrm>
        </p:grpSpPr>
        <p:sp>
          <p:nvSpPr>
            <p:cNvPr id="8" name="Rectangle 7">
              <a:extLst>
                <a:ext uri="{FF2B5EF4-FFF2-40B4-BE49-F238E27FC236}">
                  <a16:creationId xmlns:a16="http://schemas.microsoft.com/office/drawing/2014/main" id="{1ACA3AD8-475D-F363-5836-E3A393AEA9A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C2BD3B-7038-3ACA-37C3-86E389129E75}"/>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5A05B35-B5C7-82E0-CBC1-2EF3378C1902}"/>
              </a:ext>
            </a:extLst>
          </p:cNvPr>
          <p:cNvSpPr>
            <a:spLocks noChangeAspect="1"/>
          </p:cNvSpPr>
          <p:nvPr userDrawn="1"/>
        </p:nvSpPr>
        <p:spPr>
          <a:xfrm>
            <a:off x="807959" y="2659394"/>
            <a:ext cx="3801617" cy="38016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F9737-EA0C-C19C-757B-C381FF804BB3}"/>
              </a:ext>
            </a:extLst>
          </p:cNvPr>
          <p:cNvPicPr>
            <a:picLocks noChangeAspect="1"/>
          </p:cNvPicPr>
          <p:nvPr userDrawn="1"/>
        </p:nvPicPr>
        <p:blipFill>
          <a:blip/>
          <a:stretch>
            <a:fillRect/>
          </a:stretch>
        </p:blipFill>
        <p:spPr>
          <a:xfrm>
            <a:off x="875186" y="905260"/>
            <a:ext cx="3349449" cy="1107036"/>
          </a:xfrm>
          <a:prstGeom prst="rect">
            <a:avLst/>
          </a:prstGeom>
        </p:spPr>
      </p:pic>
      <p:sp>
        <p:nvSpPr>
          <p:cNvPr id="12" name="TextBox 11">
            <a:extLst>
              <a:ext uri="{FF2B5EF4-FFF2-40B4-BE49-F238E27FC236}">
                <a16:creationId xmlns:a16="http://schemas.microsoft.com/office/drawing/2014/main" id="{703DDA6A-7909-EE65-E83A-B3B0EF2C22D8}"/>
              </a:ext>
            </a:extLst>
          </p:cNvPr>
          <p:cNvSpPr txBox="1"/>
          <p:nvPr userDrawn="1"/>
        </p:nvSpPr>
        <p:spPr>
          <a:xfrm>
            <a:off x="4224635" y="1659212"/>
            <a:ext cx="2770909" cy="523220"/>
          </a:xfrm>
          <a:prstGeom prst="rect">
            <a:avLst/>
          </a:prstGeom>
          <a:noFill/>
        </p:spPr>
        <p:txBody>
          <a:bodyPr wrap="square" rtlCol="0">
            <a:spAutoFit/>
          </a:bodyPr>
          <a:lstStyle/>
          <a:p>
            <a:pPr algn="ctr"/>
            <a:r>
              <a:rPr lang="en-US" sz="2800">
                <a:solidFill>
                  <a:schemeClr val="accent1"/>
                </a:solidFill>
              </a:rPr>
              <a:t>voor</a:t>
            </a:r>
          </a:p>
        </p:txBody>
      </p:sp>
      <p:sp>
        <p:nvSpPr>
          <p:cNvPr id="13" name="Rechthoek 14">
            <a:extLst>
              <a:ext uri="{FF2B5EF4-FFF2-40B4-BE49-F238E27FC236}">
                <a16:creationId xmlns:a16="http://schemas.microsoft.com/office/drawing/2014/main" id="{0FC588D3-181A-A176-B20E-4E4A7C12D653}"/>
              </a:ext>
            </a:extLst>
          </p:cNvPr>
          <p:cNvSpPr/>
          <p:nvPr userDrawn="1"/>
        </p:nvSpPr>
        <p:spPr>
          <a:xfrm>
            <a:off x="6096000" y="3787547"/>
            <a:ext cx="5541817" cy="2933142"/>
          </a:xfrm>
          <a:prstGeom prst="rect">
            <a:avLst/>
          </a:prstGeom>
        </p:spPr>
        <p:txBody>
          <a:bodyPr vert="horz" lIns="91440" tIns="45720" rIns="91440" bIns="45720" rtlCol="0" anchor="t">
            <a:normAutofit/>
          </a:bodyPr>
          <a:lstStyle/>
          <a:p>
            <a:pPr algn="ctr">
              <a:lnSpc>
                <a:spcPct val="90000"/>
              </a:lnSpc>
              <a:spcBef>
                <a:spcPct val="0"/>
              </a:spcBef>
              <a:spcAft>
                <a:spcPts val="600"/>
              </a:spcAft>
            </a:pPr>
            <a:endParaRPr lang="en-US" sz="1700" b="1">
              <a:solidFill>
                <a:prstClr val="white"/>
              </a:solidFill>
              <a:latin typeface="Metropolis"/>
            </a:endParaRPr>
          </a:p>
        </p:txBody>
      </p:sp>
      <p:sp>
        <p:nvSpPr>
          <p:cNvPr id="14" name="TextBox 13">
            <a:extLst>
              <a:ext uri="{FF2B5EF4-FFF2-40B4-BE49-F238E27FC236}">
                <a16:creationId xmlns:a16="http://schemas.microsoft.com/office/drawing/2014/main" id="{97285DB4-77E9-A44B-18B3-3D9D36B7648A}"/>
              </a:ext>
            </a:extLst>
          </p:cNvPr>
          <p:cNvSpPr txBox="1"/>
          <p:nvPr userDrawn="1"/>
        </p:nvSpPr>
        <p:spPr>
          <a:xfrm>
            <a:off x="842802" y="3510096"/>
            <a:ext cx="3801618" cy="2092881"/>
          </a:xfrm>
          <a:prstGeom prst="rect">
            <a:avLst/>
          </a:prstGeom>
          <a:noFill/>
        </p:spPr>
        <p:txBody>
          <a:bodyPr wrap="square">
            <a:spAutoFit/>
          </a:bodyPr>
          <a:lstStyle/>
          <a:p>
            <a:pPr algn="ctr" fontAlgn="base"/>
            <a:endParaRPr lang="nl-NL" b="1" i="0" u="none" strike="noStrike" cap="all">
              <a:solidFill>
                <a:srgbClr val="FFFFFF"/>
              </a:solidFill>
              <a:effectLst/>
              <a:latin typeface="Asap"/>
            </a:endParaRPr>
          </a:p>
          <a:p>
            <a:pPr algn="ctr" fontAlgn="base"/>
            <a:r>
              <a:rPr lang="nl-NL" sz="2000" b="1" i="0" u="none" strike="noStrike" cap="all">
                <a:solidFill>
                  <a:srgbClr val="FFFFFF"/>
                </a:solidFill>
                <a:effectLst/>
                <a:latin typeface="Asap"/>
              </a:rPr>
              <a:t>DIGITAL ECOSYSTEMS</a:t>
            </a:r>
          </a:p>
          <a:p>
            <a:pPr algn="ctr" fontAlgn="base"/>
            <a:r>
              <a:rPr lang="nl-NL" sz="2000" b="1" i="0" u="none" strike="noStrike" cap="all">
                <a:solidFill>
                  <a:srgbClr val="FFFFFF"/>
                </a:solidFill>
                <a:effectLst/>
                <a:latin typeface="Asap"/>
              </a:rPr>
              <a:t>INSTITUTE</a:t>
            </a:r>
          </a:p>
          <a:p>
            <a:pPr algn="ctr" fontAlgn="base"/>
            <a:endParaRPr lang="nl-NL" b="1" i="0" u="none" strike="noStrike" cap="all">
              <a:solidFill>
                <a:srgbClr val="FFFFFF"/>
              </a:solidFill>
              <a:effectLst/>
              <a:latin typeface="Asap"/>
            </a:endParaRPr>
          </a:p>
          <a:p>
            <a:pPr algn="ctr" fontAlgn="base"/>
            <a:r>
              <a:rPr lang="nl-NL" b="0" i="0" u="none" strike="noStrike" cap="all">
                <a:solidFill>
                  <a:srgbClr val="FFFFFF"/>
                </a:solidFill>
                <a:effectLst/>
                <a:latin typeface="Asap"/>
              </a:rPr>
              <a:t>SAMENWERKEN VOLGENS DE </a:t>
            </a:r>
          </a:p>
          <a:p>
            <a:pPr algn="ctr" fontAlgn="base"/>
            <a:r>
              <a:rPr lang="nl-NL" b="0" i="0" u="none" strike="noStrike" cap="all">
                <a:solidFill>
                  <a:srgbClr val="FFFFFF"/>
                </a:solidFill>
                <a:effectLst/>
                <a:latin typeface="Asap"/>
              </a:rPr>
              <a:t>DIGITALE  ECOSYSTEMEN </a:t>
            </a:r>
          </a:p>
          <a:p>
            <a:pPr algn="ctr" fontAlgn="base"/>
            <a:r>
              <a:rPr lang="nl-NL" b="0" i="0" u="none" strike="noStrike" cap="all">
                <a:solidFill>
                  <a:srgbClr val="FFFFFF"/>
                </a:solidFill>
                <a:effectLst/>
                <a:latin typeface="Asap"/>
              </a:rPr>
              <a:t>GEDACHTE.</a:t>
            </a:r>
          </a:p>
        </p:txBody>
      </p:sp>
      <p:sp>
        <p:nvSpPr>
          <p:cNvPr id="17" name="Rectangle 16">
            <a:extLst>
              <a:ext uri="{FF2B5EF4-FFF2-40B4-BE49-F238E27FC236}">
                <a16:creationId xmlns:a16="http://schemas.microsoft.com/office/drawing/2014/main" id="{060E25FB-5403-79F0-27D6-4F493620CF8D}"/>
              </a:ext>
            </a:extLst>
          </p:cNvPr>
          <p:cNvSpPr/>
          <p:nvPr userDrawn="1"/>
        </p:nvSpPr>
        <p:spPr>
          <a:xfrm>
            <a:off x="9280187" y="0"/>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AC23434A-AE69-4461-A20B-21F7855677E5}"/>
              </a:ext>
            </a:extLst>
          </p:cNvPr>
          <p:cNvSpPr>
            <a:spLocks noGrp="1"/>
          </p:cNvSpPr>
          <p:nvPr>
            <p:ph type="body" sz="quarter" idx="11"/>
          </p:nvPr>
        </p:nvSpPr>
        <p:spPr>
          <a:xfrm>
            <a:off x="5245973" y="3942997"/>
            <a:ext cx="6391844" cy="2518013"/>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0106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58D3-7194-1F3F-29B0-235D88E8F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FBF05-B641-6E51-CE48-8F683A732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85A0C-735C-1989-B863-AD944AAA269B}"/>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5" name="Footer Placeholder 4">
            <a:extLst>
              <a:ext uri="{FF2B5EF4-FFF2-40B4-BE49-F238E27FC236}">
                <a16:creationId xmlns:a16="http://schemas.microsoft.com/office/drawing/2014/main" id="{9A2DF546-794F-474B-600C-DC8FA75F91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4B7080-1B40-3A73-404F-1706CDB8FF53}"/>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257039568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1C1A-AF83-FABD-384B-78F8F7637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BE163-6320-1136-DB93-E1438D606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D5CE2-D22D-F5BA-B733-02282BFA9AF1}"/>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5" name="Footer Placeholder 4">
            <a:extLst>
              <a:ext uri="{FF2B5EF4-FFF2-40B4-BE49-F238E27FC236}">
                <a16:creationId xmlns:a16="http://schemas.microsoft.com/office/drawing/2014/main" id="{80D6E800-0EFA-F08B-61F8-67279420A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D1C25C-B0BB-097B-3D5A-9412949C8443}"/>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29944909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2EB8-F68E-55F2-92D4-9F37DA9D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848D7-6A3D-EFFD-C714-A12A693B5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6CDFA-0728-3CE4-625D-C0950AFC8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82A05-220D-F6D5-CD0F-E1E343D618B0}"/>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6" name="Footer Placeholder 5">
            <a:extLst>
              <a:ext uri="{FF2B5EF4-FFF2-40B4-BE49-F238E27FC236}">
                <a16:creationId xmlns:a16="http://schemas.microsoft.com/office/drawing/2014/main" id="{7A9315CA-F62E-0542-29D7-1365AD5E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41605E-2F06-04B0-5AD0-BA2B73FC456E}"/>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27081769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D686-26C8-F660-84A0-447DE8AF43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D95F4-3A25-D6DE-689C-88142FF49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9E8F67-1860-DCDB-AE68-6F6DDB146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BAB028-A257-50DD-851D-1D20451BF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7857A-4843-5D21-B7AF-08A65B24D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C1E571-63F6-0060-B31E-92722D87CD30}"/>
              </a:ext>
            </a:extLst>
          </p:cNvPr>
          <p:cNvSpPr>
            <a:spLocks noGrp="1"/>
          </p:cNvSpPr>
          <p:nvPr>
            <p:ph type="dt" sz="half" idx="10"/>
          </p:nvPr>
        </p:nvSpPr>
        <p:spPr>
          <a:xfrm>
            <a:off x="838200" y="6356350"/>
            <a:ext cx="2743200" cy="365125"/>
          </a:xfrm>
          <a:prstGeom prst="rect">
            <a:avLst/>
          </a:prstGeom>
        </p:spPr>
        <p:txBody>
          <a:bodyPr/>
          <a:lstStyle/>
          <a:p>
            <a:fld id="{668BA0E3-1BD8-4A04-B021-EF818A11892B}" type="datetimeFigureOut">
              <a:rPr lang="en-US" smtClean="0"/>
              <a:t>6/27/2025</a:t>
            </a:fld>
            <a:endParaRPr lang="en-US"/>
          </a:p>
        </p:txBody>
      </p:sp>
      <p:sp>
        <p:nvSpPr>
          <p:cNvPr id="8" name="Footer Placeholder 7">
            <a:extLst>
              <a:ext uri="{FF2B5EF4-FFF2-40B4-BE49-F238E27FC236}">
                <a16:creationId xmlns:a16="http://schemas.microsoft.com/office/drawing/2014/main" id="{45518BCD-9691-DEEA-F38E-25CFABDA83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903644-15B9-16AB-92AE-40A87AAAA92D}"/>
              </a:ext>
            </a:extLst>
          </p:cNvPr>
          <p:cNvSpPr>
            <a:spLocks noGrp="1"/>
          </p:cNvSpPr>
          <p:nvPr>
            <p:ph type="sldNum" sz="quarter" idx="12"/>
          </p:nvPr>
        </p:nvSpPr>
        <p:spPr>
          <a:xfrm>
            <a:off x="8610600" y="6356350"/>
            <a:ext cx="2743200" cy="365125"/>
          </a:xfrm>
          <a:prstGeom prst="rect">
            <a:avLst/>
          </a:prstGeom>
        </p:spPr>
        <p:txBody>
          <a:bodyPr/>
          <a:lstStyle/>
          <a:p>
            <a:fld id="{B928F446-A003-4282-8B93-5E2E69976ACA}" type="slidenum">
              <a:rPr lang="en-US" smtClean="0"/>
              <a:t>‹nr.›</a:t>
            </a:fld>
            <a:endParaRPr lang="en-US"/>
          </a:p>
        </p:txBody>
      </p:sp>
    </p:spTree>
    <p:extLst>
      <p:ext uri="{BB962C8B-B14F-4D97-AF65-F5344CB8AC3E}">
        <p14:creationId xmlns:p14="http://schemas.microsoft.com/office/powerpoint/2010/main" val="15382065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CA3507-0E08-C9F8-8387-6EDE2EC6F551}"/>
              </a:ext>
            </a:extLst>
          </p:cNvPr>
          <p:cNvGrpSpPr/>
          <p:nvPr userDrawn="1"/>
        </p:nvGrpSpPr>
        <p:grpSpPr>
          <a:xfrm>
            <a:off x="0" y="5740256"/>
            <a:ext cx="12192000" cy="1117744"/>
            <a:chOff x="0" y="3630059"/>
            <a:chExt cx="12192000" cy="3207765"/>
          </a:xfrm>
        </p:grpSpPr>
        <p:sp>
          <p:nvSpPr>
            <p:cNvPr id="7" name="Rectangle 6">
              <a:extLst>
                <a:ext uri="{FF2B5EF4-FFF2-40B4-BE49-F238E27FC236}">
                  <a16:creationId xmlns:a16="http://schemas.microsoft.com/office/drawing/2014/main" id="{4EDD8E69-10C4-BDA5-CAE9-A6FACA10316E}"/>
                </a:ext>
              </a:extLst>
            </p:cNvPr>
            <p:cNvSpPr/>
            <p:nvPr/>
          </p:nvSpPr>
          <p:spPr>
            <a:xfrm>
              <a:off x="0" y="3630059"/>
              <a:ext cx="12192000" cy="3207765"/>
            </a:xfrm>
            <a:prstGeom prst="rect">
              <a:avLst/>
            </a:prstGeom>
            <a:pattFill prst="shingle">
              <a:fgClr>
                <a:schemeClr val="accent1">
                  <a:lumMod val="75000"/>
                </a:schemeClr>
              </a:fgClr>
              <a:bgClr>
                <a:srgbClr val="00769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C77795-6A46-CE09-4573-2C175D82EB1A}"/>
                </a:ext>
              </a:extLst>
            </p:cNvPr>
            <p:cNvSpPr/>
            <p:nvPr/>
          </p:nvSpPr>
          <p:spPr>
            <a:xfrm>
              <a:off x="0" y="3630059"/>
              <a:ext cx="12192000" cy="3207765"/>
            </a:xfrm>
            <a:prstGeom prst="rect">
              <a:avLst/>
            </a:prstGeom>
            <a:gradFill>
              <a:gsLst>
                <a:gs pos="0">
                  <a:schemeClr val="accent1">
                    <a:alpha val="0"/>
                  </a:schemeClr>
                </a:gs>
                <a:gs pos="59000">
                  <a:schemeClr val="accent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text, clipart&#10;&#10;Description automatically generated">
            <a:extLst>
              <a:ext uri="{FF2B5EF4-FFF2-40B4-BE49-F238E27FC236}">
                <a16:creationId xmlns:a16="http://schemas.microsoft.com/office/drawing/2014/main" id="{5EE0856B-E02B-70F9-0FC4-4BDF7A4B682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0109200" y="5988086"/>
            <a:ext cx="1699245" cy="561600"/>
          </a:xfrm>
          <a:prstGeom prst="rect">
            <a:avLst/>
          </a:prstGeom>
        </p:spPr>
      </p:pic>
      <p:sp>
        <p:nvSpPr>
          <p:cNvPr id="11" name="Rectangle 10">
            <a:extLst>
              <a:ext uri="{FF2B5EF4-FFF2-40B4-BE49-F238E27FC236}">
                <a16:creationId xmlns:a16="http://schemas.microsoft.com/office/drawing/2014/main" id="{BCE90E24-8BD2-29C4-EB0A-0527305C68F6}"/>
              </a:ext>
            </a:extLst>
          </p:cNvPr>
          <p:cNvSpPr/>
          <p:nvPr userDrawn="1"/>
        </p:nvSpPr>
        <p:spPr>
          <a:xfrm>
            <a:off x="9330833" y="0"/>
            <a:ext cx="2811294" cy="130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2FB70F5C-5251-227E-0BE8-ED750C1CB25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EECFEF7-550F-A26D-F1A7-BF17552250A0}"/>
              </a:ext>
            </a:extLst>
          </p:cNvPr>
          <p:cNvSpPr>
            <a:spLocks noGrp="1"/>
          </p:cNvSpPr>
          <p:nvPr>
            <p:ph type="body" sz="quarter" idx="10"/>
          </p:nvPr>
        </p:nvSpPr>
        <p:spPr>
          <a:xfrm>
            <a:off x="380996" y="1285876"/>
            <a:ext cx="9036050" cy="292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7336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C9A23C-3A05-3123-BE53-ED807EA1CE15}"/>
              </a:ext>
            </a:extLst>
          </p:cNvPr>
          <p:cNvSpPr>
            <a:spLocks noGrp="1"/>
          </p:cNvSpPr>
          <p:nvPr>
            <p:ph type="title"/>
          </p:nvPr>
        </p:nvSpPr>
        <p:spPr>
          <a:xfrm>
            <a:off x="380996" y="92748"/>
            <a:ext cx="9035378" cy="9578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886F0-4C53-E3D9-5720-EB1591D35FC3}"/>
              </a:ext>
            </a:extLst>
          </p:cNvPr>
          <p:cNvSpPr>
            <a:spLocks noGrp="1"/>
          </p:cNvSpPr>
          <p:nvPr>
            <p:ph type="body" idx="1"/>
          </p:nvPr>
        </p:nvSpPr>
        <p:spPr>
          <a:xfrm>
            <a:off x="380996" y="1333500"/>
            <a:ext cx="10515600" cy="5203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B63C5FF-28BF-5AF8-A816-86529CFBE8CC}"/>
              </a:ext>
            </a:extLst>
          </p:cNvPr>
          <p:cNvPicPr>
            <a:picLocks noChangeAspect="1"/>
          </p:cNvPicPr>
          <p:nvPr userDrawn="1"/>
        </p:nvPicPr>
        <p:blipFill>
          <a:blip r:embed="rId31"/>
          <a:srcRect/>
          <a:stretch/>
        </p:blipFill>
        <p:spPr>
          <a:xfrm>
            <a:off x="10962598" y="310063"/>
            <a:ext cx="848406" cy="276910"/>
          </a:xfrm>
          <a:prstGeom prst="rect">
            <a:avLst/>
          </a:prstGeom>
        </p:spPr>
      </p:pic>
    </p:spTree>
    <p:extLst>
      <p:ext uri="{BB962C8B-B14F-4D97-AF65-F5344CB8AC3E}">
        <p14:creationId xmlns:p14="http://schemas.microsoft.com/office/powerpoint/2010/main" val="1424790553"/>
      </p:ext>
    </p:extLst>
  </p:cSld>
  <p:clrMap bg1="lt1" tx1="dk1" bg2="lt2" tx2="dk2" accent1="accent1" accent2="accent2" accent3="accent3" accent4="accent4" accent5="accent5" accent6="accent6" hlink="hlink" folHlink="folHlink"/>
  <p:sldLayoutIdLst>
    <p:sldLayoutId id="2147483676" r:id="rId1"/>
    <p:sldLayoutId id="214748370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1" r:id="rId26"/>
    <p:sldLayoutId id="2147483704" r:id="rId27"/>
    <p:sldLayoutId id="2147483705" r:id="rId28"/>
    <p:sldLayoutId id="2147483706" r:id="rId29"/>
  </p:sldLayoutIdLst>
  <p:transition spd="slow">
    <p:push dir="u"/>
  </p:transition>
  <p:txStyles>
    <p:title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etropoli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etropoli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etropoli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etropoli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etropoli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475DAC92-EC51-783D-08E9-8C199BEA7AC6}"/>
              </a:ext>
            </a:extLst>
          </p:cNvPr>
          <p:cNvSpPr>
            <a:spLocks noGrp="1"/>
          </p:cNvSpPr>
          <p:nvPr>
            <p:ph type="body" sz="quarter" idx="11"/>
          </p:nvPr>
        </p:nvSpPr>
        <p:spPr>
          <a:xfrm>
            <a:off x="637953" y="4985359"/>
            <a:ext cx="10999864" cy="1475651"/>
          </a:xfrm>
        </p:spPr>
        <p:txBody>
          <a:bodyPr>
            <a:noAutofit/>
          </a:bodyPr>
          <a:lstStyle/>
          <a:p>
            <a:pPr algn="l"/>
            <a:r>
              <a:rPr lang="nl-NL" sz="1200" b="1" dirty="0">
                <a:solidFill>
                  <a:schemeClr val="accent2"/>
                </a:solidFill>
              </a:rPr>
              <a:t>PRESENTATIE</a:t>
            </a:r>
          </a:p>
          <a:p>
            <a:pPr algn="l"/>
            <a:r>
              <a:rPr lang="nl-NL" dirty="0">
                <a:solidFill>
                  <a:schemeClr val="tx1">
                    <a:lumMod val="85000"/>
                    <a:lumOff val="15000"/>
                  </a:schemeClr>
                </a:solidFill>
              </a:rPr>
              <a:t>Digital </a:t>
            </a:r>
            <a:r>
              <a:rPr lang="nl-NL" dirty="0" err="1">
                <a:solidFill>
                  <a:schemeClr val="tx1">
                    <a:lumMod val="85000"/>
                    <a:lumOff val="15000"/>
                  </a:schemeClr>
                </a:solidFill>
              </a:rPr>
              <a:t>Ecosytems</a:t>
            </a:r>
            <a:r>
              <a:rPr lang="nl-NL" dirty="0">
                <a:solidFill>
                  <a:schemeClr val="tx1">
                    <a:lumMod val="85000"/>
                    <a:lumOff val="15000"/>
                  </a:schemeClr>
                </a:solidFill>
              </a:rPr>
              <a:t> Services Framework (Concept)</a:t>
            </a:r>
          </a:p>
          <a:p>
            <a:pPr algn="l"/>
            <a:endParaRPr lang="nl-NL" sz="1600" dirty="0"/>
          </a:p>
          <a:p>
            <a:pPr algn="l"/>
            <a:r>
              <a:rPr lang="nl-NL" sz="1400" dirty="0">
                <a:solidFill>
                  <a:schemeClr val="tx2"/>
                </a:solidFill>
              </a:rPr>
              <a:t>Versie: 20/2/2025</a:t>
            </a:r>
          </a:p>
        </p:txBody>
      </p:sp>
      <p:pic>
        <p:nvPicPr>
          <p:cNvPr id="2" name="Picture 1">
            <a:extLst>
              <a:ext uri="{FF2B5EF4-FFF2-40B4-BE49-F238E27FC236}">
                <a16:creationId xmlns:a16="http://schemas.microsoft.com/office/drawing/2014/main" id="{92B05A56-49EE-0B99-01D3-BDA1DCD2E2BA}"/>
              </a:ext>
            </a:extLst>
          </p:cNvPr>
          <p:cNvPicPr>
            <a:picLocks noChangeAspect="1"/>
          </p:cNvPicPr>
          <p:nvPr/>
        </p:nvPicPr>
        <p:blipFill>
          <a:blip r:embed="rId3"/>
          <a:srcRect l="50389" t="22632" r="21553" b="23838"/>
          <a:stretch/>
        </p:blipFill>
        <p:spPr>
          <a:xfrm rot="16200000">
            <a:off x="9525897" y="4631753"/>
            <a:ext cx="1531198" cy="2921294"/>
          </a:xfrm>
          <a:prstGeom prst="rect">
            <a:avLst/>
          </a:prstGeom>
        </p:spPr>
      </p:pic>
      <p:pic>
        <p:nvPicPr>
          <p:cNvPr id="3" name="Picture 2">
            <a:extLst>
              <a:ext uri="{FF2B5EF4-FFF2-40B4-BE49-F238E27FC236}">
                <a16:creationId xmlns:a16="http://schemas.microsoft.com/office/drawing/2014/main" id="{004DD119-6676-821D-1DFC-BC8A6B4F5076}"/>
              </a:ext>
            </a:extLst>
          </p:cNvPr>
          <p:cNvPicPr>
            <a:picLocks noChangeAspect="1"/>
          </p:cNvPicPr>
          <p:nvPr/>
        </p:nvPicPr>
        <p:blipFill>
          <a:blip r:embed="rId4"/>
          <a:stretch>
            <a:fillRect/>
          </a:stretch>
        </p:blipFill>
        <p:spPr>
          <a:xfrm>
            <a:off x="10024917" y="0"/>
            <a:ext cx="1612900" cy="1612900"/>
          </a:xfrm>
          <a:prstGeom prst="rect">
            <a:avLst/>
          </a:prstGeom>
        </p:spPr>
      </p:pic>
    </p:spTree>
    <p:extLst>
      <p:ext uri="{BB962C8B-B14F-4D97-AF65-F5344CB8AC3E}">
        <p14:creationId xmlns:p14="http://schemas.microsoft.com/office/powerpoint/2010/main" val="11086056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EC9F-584D-9FE7-A364-C5B978A078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4A429F3-395B-3CD3-46C8-64F91E58B04B}"/>
              </a:ext>
            </a:extLst>
          </p:cNvPr>
          <p:cNvSpPr/>
          <p:nvPr/>
        </p:nvSpPr>
        <p:spPr>
          <a:xfrm>
            <a:off x="268746" y="2114475"/>
            <a:ext cx="6726965" cy="374148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spAutoFit/>
          </a:bodyPr>
          <a:lstStyle/>
          <a:p>
            <a:r>
              <a:rPr lang="nl-NL" sz="1400" b="1" dirty="0">
                <a:solidFill>
                  <a:schemeClr val="tx1"/>
                </a:solidFill>
              </a:rPr>
              <a:t>De 3 horizonnen in de designfase van een ecosysteem</a:t>
            </a:r>
          </a:p>
          <a:p>
            <a:endParaRPr lang="nl-NL" sz="1400" b="1" dirty="0">
              <a:solidFill>
                <a:schemeClr val="tx1"/>
              </a:solidFill>
            </a:endParaRPr>
          </a:p>
          <a:p>
            <a:r>
              <a:rPr lang="nl-NL" sz="1400" b="1" dirty="0">
                <a:solidFill>
                  <a:schemeClr val="tx1"/>
                </a:solidFill>
              </a:rPr>
              <a:t>Horizon 1: IT Ecosysteem</a:t>
            </a:r>
            <a:endParaRPr lang="nl-NL" sz="1400" dirty="0">
              <a:solidFill>
                <a:schemeClr val="tx1"/>
              </a:solidFill>
            </a:endParaRPr>
          </a:p>
          <a:p>
            <a:r>
              <a:rPr lang="nl-NL" sz="1400" b="1" dirty="0">
                <a:solidFill>
                  <a:schemeClr val="tx1"/>
                </a:solidFill>
              </a:rPr>
              <a:t>Fase in design</a:t>
            </a:r>
            <a:r>
              <a:rPr lang="nl-NL" sz="1400" dirty="0">
                <a:solidFill>
                  <a:schemeClr val="tx1"/>
                </a:solidFill>
              </a:rPr>
              <a:t>: Focus op stabiliteit en betrouwbaarheid van IT-infrastructuur.</a:t>
            </a:r>
          </a:p>
          <a:p>
            <a:endParaRPr lang="nl-NL" sz="1400" b="1" dirty="0">
              <a:solidFill>
                <a:schemeClr val="tx1"/>
              </a:solidFill>
            </a:endParaRPr>
          </a:p>
          <a:p>
            <a:r>
              <a:rPr lang="nl-NL" sz="1400" b="1" dirty="0">
                <a:solidFill>
                  <a:schemeClr val="tx1"/>
                </a:solidFill>
              </a:rPr>
              <a:t>Horizon 2: Software Ecosysteem</a:t>
            </a:r>
          </a:p>
          <a:p>
            <a:r>
              <a:rPr lang="nl-NL" sz="1400" b="1" dirty="0">
                <a:solidFill>
                  <a:schemeClr val="tx1"/>
                </a:solidFill>
              </a:rPr>
              <a:t>Fase in design: </a:t>
            </a:r>
            <a:r>
              <a:rPr lang="nl-NL" sz="1400" dirty="0">
                <a:solidFill>
                  <a:schemeClr val="tx1"/>
                </a:solidFill>
              </a:rPr>
              <a:t>Meer focus op flexibiliteit en interoperabiliteit tussen organisaties.</a:t>
            </a:r>
          </a:p>
          <a:p>
            <a:endParaRPr lang="nl-NL" sz="1400" dirty="0">
              <a:solidFill>
                <a:schemeClr val="tx1"/>
              </a:solidFill>
            </a:endParaRPr>
          </a:p>
          <a:p>
            <a:r>
              <a:rPr lang="en-US" sz="1400" b="1" dirty="0">
                <a:solidFill>
                  <a:schemeClr val="tx1"/>
                </a:solidFill>
              </a:rPr>
              <a:t>Horizon 3: </a:t>
            </a:r>
            <a:r>
              <a:rPr lang="en-US" sz="1400" b="1" dirty="0" err="1">
                <a:solidFill>
                  <a:schemeClr val="tx1"/>
                </a:solidFill>
              </a:rPr>
              <a:t>Digitaal</a:t>
            </a:r>
            <a:r>
              <a:rPr lang="en-US" sz="1400" b="1" dirty="0">
                <a:solidFill>
                  <a:schemeClr val="tx1"/>
                </a:solidFill>
              </a:rPr>
              <a:t> Business </a:t>
            </a:r>
            <a:r>
              <a:rPr lang="en-US" sz="1400" b="1" dirty="0" err="1">
                <a:solidFill>
                  <a:schemeClr val="tx1"/>
                </a:solidFill>
              </a:rPr>
              <a:t>Ecosysteem</a:t>
            </a:r>
            <a:endParaRPr lang="nl-NL" sz="1400" b="1" dirty="0">
              <a:solidFill>
                <a:schemeClr val="tx1"/>
              </a:solidFill>
            </a:endParaRPr>
          </a:p>
          <a:p>
            <a:r>
              <a:rPr lang="nl-NL" sz="1400" b="1" dirty="0">
                <a:solidFill>
                  <a:schemeClr val="tx1"/>
                </a:solidFill>
              </a:rPr>
              <a:t>Fase in design: </a:t>
            </a:r>
            <a:r>
              <a:rPr lang="nl-NL" sz="1400" dirty="0">
                <a:solidFill>
                  <a:schemeClr val="tx1"/>
                </a:solidFill>
              </a:rPr>
              <a:t>Het ecosysteem wordt een strategisch samenwerkingsverband waarbij nieuwe businessmodellen ontstaan.</a:t>
            </a:r>
          </a:p>
          <a:p>
            <a:endParaRPr lang="nl-NL" sz="1400" dirty="0">
              <a:solidFill>
                <a:schemeClr val="tx1"/>
              </a:solidFill>
            </a:endParaRPr>
          </a:p>
          <a:p>
            <a:r>
              <a:rPr lang="nl-NL" sz="1400" dirty="0">
                <a:solidFill>
                  <a:schemeClr val="tx1"/>
                </a:solidFill>
              </a:rPr>
              <a:t>Gebruik het Horizon Model in de designfase door eerst te bepalen in welke horizon de organisaties zich bevinden en welke digitale transformatie gewenst is. Ontwerp vervolgens de architectuur en </a:t>
            </a:r>
            <a:r>
              <a:rPr lang="nl-NL" sz="1400" dirty="0" err="1">
                <a:solidFill>
                  <a:schemeClr val="tx1"/>
                </a:solidFill>
              </a:rPr>
              <a:t>governance</a:t>
            </a:r>
            <a:r>
              <a:rPr lang="nl-NL" sz="1400" dirty="0">
                <a:solidFill>
                  <a:schemeClr val="tx1"/>
                </a:solidFill>
              </a:rPr>
              <a:t> op basis van de gekozen horizon en zorg voor een flexibel groeipad om samenwerking en innovatie te faciliteren.</a:t>
            </a:r>
            <a:endParaRPr lang="en-GB" sz="1400" dirty="0">
              <a:solidFill>
                <a:schemeClr val="tx1"/>
              </a:solidFill>
            </a:endParaRPr>
          </a:p>
        </p:txBody>
      </p:sp>
      <p:sp>
        <p:nvSpPr>
          <p:cNvPr id="3" name="Rechthoek 2">
            <a:extLst>
              <a:ext uri="{FF2B5EF4-FFF2-40B4-BE49-F238E27FC236}">
                <a16:creationId xmlns:a16="http://schemas.microsoft.com/office/drawing/2014/main" id="{DB0305D5-338E-FE59-0E1F-22D96CC68604}"/>
              </a:ext>
            </a:extLst>
          </p:cNvPr>
          <p:cNvSpPr/>
          <p:nvPr/>
        </p:nvSpPr>
        <p:spPr>
          <a:xfrm>
            <a:off x="268746" y="6235547"/>
            <a:ext cx="1879543" cy="385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a:r>
              <a:rPr lang="nl-NL" sz="1000" b="1" dirty="0">
                <a:solidFill>
                  <a:schemeClr val="bg1"/>
                </a:solidFill>
              </a:rPr>
              <a:t>Link naar de presentatie</a:t>
            </a:r>
          </a:p>
        </p:txBody>
      </p:sp>
      <p:sp>
        <p:nvSpPr>
          <p:cNvPr id="6" name="Titel 4">
            <a:extLst>
              <a:ext uri="{FF2B5EF4-FFF2-40B4-BE49-F238E27FC236}">
                <a16:creationId xmlns:a16="http://schemas.microsoft.com/office/drawing/2014/main" id="{3F2F7382-712D-B3AD-84EE-C0E2D666E97C}"/>
              </a:ext>
            </a:extLst>
          </p:cNvPr>
          <p:cNvSpPr txBox="1">
            <a:spLocks/>
          </p:cNvSpPr>
          <p:nvPr/>
        </p:nvSpPr>
        <p:spPr>
          <a:xfrm>
            <a:off x="0" y="1"/>
            <a:ext cx="9870510" cy="883034"/>
          </a:xfrm>
          <a:prstGeom prst="rect">
            <a:avLst/>
          </a:prstGeom>
        </p:spPr>
        <p:txBody>
          <a:bodyPr vert="horz" lIns="274320" tIns="274320" rIns="91440" bIns="45720" rtlCol="0" anchor="t">
            <a:no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Digital </a:t>
            </a:r>
            <a:r>
              <a:rPr lang="nl-NL" sz="3200" dirty="0" err="1">
                <a:solidFill>
                  <a:schemeClr val="tx1">
                    <a:lumMod val="85000"/>
                    <a:lumOff val="15000"/>
                  </a:schemeClr>
                </a:solidFill>
              </a:rPr>
              <a:t>Ecosystems</a:t>
            </a:r>
            <a:r>
              <a:rPr lang="nl-NL" sz="3200" dirty="0">
                <a:solidFill>
                  <a:schemeClr val="tx1">
                    <a:lumMod val="85000"/>
                    <a:lumOff val="15000"/>
                  </a:schemeClr>
                </a:solidFill>
              </a:rPr>
              <a:t> Services Framework</a:t>
            </a:r>
          </a:p>
          <a:p>
            <a:r>
              <a:rPr lang="nl-NL" sz="1800" dirty="0">
                <a:solidFill>
                  <a:schemeClr val="tx1">
                    <a:lumMod val="85000"/>
                    <a:lumOff val="15000"/>
                  </a:schemeClr>
                </a:solidFill>
              </a:rPr>
              <a:t>Discover – </a:t>
            </a:r>
            <a:r>
              <a:rPr lang="nl-NL" sz="1800" dirty="0" err="1">
                <a:solidFill>
                  <a:schemeClr val="tx1">
                    <a:lumMod val="85000"/>
                    <a:lumOff val="15000"/>
                  </a:schemeClr>
                </a:solidFill>
              </a:rPr>
              <a:t>Strategy</a:t>
            </a:r>
            <a:r>
              <a:rPr lang="nl-NL" sz="1800" dirty="0">
                <a:solidFill>
                  <a:schemeClr val="tx1">
                    <a:lumMod val="85000"/>
                    <a:lumOff val="15000"/>
                  </a:schemeClr>
                </a:solidFill>
              </a:rPr>
              <a:t> – </a:t>
            </a:r>
            <a:r>
              <a:rPr lang="nl-NL" sz="1800" dirty="0" err="1">
                <a:solidFill>
                  <a:schemeClr val="tx1">
                    <a:lumMod val="85000"/>
                    <a:lumOff val="15000"/>
                  </a:schemeClr>
                </a:solidFill>
              </a:rPr>
              <a:t>Ecosystem</a:t>
            </a:r>
            <a:r>
              <a:rPr lang="nl-NL" sz="1800" dirty="0">
                <a:solidFill>
                  <a:schemeClr val="tx1">
                    <a:lumMod val="85000"/>
                    <a:lumOff val="15000"/>
                  </a:schemeClr>
                </a:solidFill>
              </a:rPr>
              <a:t> Horizon Model</a:t>
            </a:r>
          </a:p>
        </p:txBody>
      </p:sp>
      <p:sp>
        <p:nvSpPr>
          <p:cNvPr id="13" name="Rectangle 72">
            <a:extLst>
              <a:ext uri="{FF2B5EF4-FFF2-40B4-BE49-F238E27FC236}">
                <a16:creationId xmlns:a16="http://schemas.microsoft.com/office/drawing/2014/main" id="{C931A178-8ED8-9554-D449-020E629260DF}"/>
              </a:ext>
            </a:extLst>
          </p:cNvPr>
          <p:cNvSpPr>
            <a:spLocks noChangeArrowheads="1"/>
          </p:cNvSpPr>
          <p:nvPr/>
        </p:nvSpPr>
        <p:spPr bwMode="gray">
          <a:xfrm>
            <a:off x="268746" y="1272850"/>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cxnSp>
        <p:nvCxnSpPr>
          <p:cNvPr id="15" name="Straight Arrow Connector 14">
            <a:extLst>
              <a:ext uri="{FF2B5EF4-FFF2-40B4-BE49-F238E27FC236}">
                <a16:creationId xmlns:a16="http://schemas.microsoft.com/office/drawing/2014/main" id="{E7F2526C-08E4-BC06-6914-62C9507DC5F1}"/>
              </a:ext>
            </a:extLst>
          </p:cNvPr>
          <p:cNvCxnSpPr>
            <a:stCxn id="13" idx="3"/>
          </p:cNvCxnSpPr>
          <p:nvPr/>
        </p:nvCxnSpPr>
        <p:spPr>
          <a:xfrm>
            <a:off x="2874786" y="1501450"/>
            <a:ext cx="573493"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71">
            <a:extLst>
              <a:ext uri="{FF2B5EF4-FFF2-40B4-BE49-F238E27FC236}">
                <a16:creationId xmlns:a16="http://schemas.microsoft.com/office/drawing/2014/main" id="{AD0A964C-CD32-D235-BDAF-48B2BB723822}"/>
              </a:ext>
            </a:extLst>
          </p:cNvPr>
          <p:cNvSpPr>
            <a:spLocks noChangeArrowheads="1"/>
          </p:cNvSpPr>
          <p:nvPr/>
        </p:nvSpPr>
        <p:spPr bwMode="gray">
          <a:xfrm>
            <a:off x="3448279" y="1270991"/>
            <a:ext cx="1008393" cy="453669"/>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cxnSp>
        <p:nvCxnSpPr>
          <p:cNvPr id="17" name="Straight Arrow Connector 16">
            <a:extLst>
              <a:ext uri="{FF2B5EF4-FFF2-40B4-BE49-F238E27FC236}">
                <a16:creationId xmlns:a16="http://schemas.microsoft.com/office/drawing/2014/main" id="{4C53A5FB-919D-D3AE-CD0D-45B874BE8B7D}"/>
              </a:ext>
            </a:extLst>
          </p:cNvPr>
          <p:cNvCxnSpPr/>
          <p:nvPr/>
        </p:nvCxnSpPr>
        <p:spPr>
          <a:xfrm>
            <a:off x="4450198" y="1501450"/>
            <a:ext cx="573493"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77">
            <a:extLst>
              <a:ext uri="{FF2B5EF4-FFF2-40B4-BE49-F238E27FC236}">
                <a16:creationId xmlns:a16="http://schemas.microsoft.com/office/drawing/2014/main" id="{4DBDC21A-F283-FCB7-7C23-3D6D4557FB8A}"/>
              </a:ext>
            </a:extLst>
          </p:cNvPr>
          <p:cNvSpPr>
            <a:spLocks noChangeArrowheads="1"/>
          </p:cNvSpPr>
          <p:nvPr/>
        </p:nvSpPr>
        <p:spPr bwMode="gray">
          <a:xfrm>
            <a:off x="5030165" y="1270992"/>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Horizon Model</a:t>
            </a:r>
          </a:p>
        </p:txBody>
      </p:sp>
      <p:pic>
        <p:nvPicPr>
          <p:cNvPr id="19" name="Afbeelding 3">
            <a:extLst>
              <a:ext uri="{FF2B5EF4-FFF2-40B4-BE49-F238E27FC236}">
                <a16:creationId xmlns:a16="http://schemas.microsoft.com/office/drawing/2014/main" id="{C69B25E7-0F54-02AC-5BC9-10370AF4B8CD}"/>
              </a:ext>
            </a:extLst>
          </p:cNvPr>
          <p:cNvPicPr>
            <a:picLocks noChangeAspect="1"/>
          </p:cNvPicPr>
          <p:nvPr/>
        </p:nvPicPr>
        <p:blipFill>
          <a:blip r:embed="rId2"/>
          <a:stretch>
            <a:fillRect/>
          </a:stretch>
        </p:blipFill>
        <p:spPr>
          <a:xfrm>
            <a:off x="7730838" y="1244327"/>
            <a:ext cx="4192416" cy="5367667"/>
          </a:xfrm>
          <a:prstGeom prst="rect">
            <a:avLst/>
          </a:prstGeom>
        </p:spPr>
      </p:pic>
    </p:spTree>
    <p:extLst>
      <p:ext uri="{BB962C8B-B14F-4D97-AF65-F5344CB8AC3E}">
        <p14:creationId xmlns:p14="http://schemas.microsoft.com/office/powerpoint/2010/main" val="42856076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3D91430-0017-FA9B-6DEE-981EF92548C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3811"/>
          <a:stretch/>
        </p:blipFill>
        <p:spPr>
          <a:xfrm>
            <a:off x="1" y="-135081"/>
            <a:ext cx="12192000" cy="7013256"/>
          </a:xfrm>
          <a:prstGeom prst="rect">
            <a:avLst/>
          </a:prstGeom>
        </p:spPr>
      </p:pic>
      <p:pic>
        <p:nvPicPr>
          <p:cNvPr id="6" name="Picture 5">
            <a:extLst>
              <a:ext uri="{FF2B5EF4-FFF2-40B4-BE49-F238E27FC236}">
                <a16:creationId xmlns:a16="http://schemas.microsoft.com/office/drawing/2014/main" id="{B6268C49-AE50-E793-4673-98C55A265A5E}"/>
              </a:ext>
            </a:extLst>
          </p:cNvPr>
          <p:cNvPicPr>
            <a:picLocks noChangeAspect="1"/>
          </p:cNvPicPr>
          <p:nvPr/>
        </p:nvPicPr>
        <p:blipFill>
          <a:blip r:embed="rId4">
            <a:alphaModFix amt="40000"/>
          </a:blip>
          <a:srcRect t="9725" r="6439"/>
          <a:stretch/>
        </p:blipFill>
        <p:spPr>
          <a:xfrm>
            <a:off x="6855615" y="-135082"/>
            <a:ext cx="5336385" cy="5880441"/>
          </a:xfrm>
          <a:prstGeom prst="rect">
            <a:avLst/>
          </a:prstGeom>
        </p:spPr>
      </p:pic>
      <p:sp>
        <p:nvSpPr>
          <p:cNvPr id="2" name="Titel 1">
            <a:extLst>
              <a:ext uri="{FF2B5EF4-FFF2-40B4-BE49-F238E27FC236}">
                <a16:creationId xmlns:a16="http://schemas.microsoft.com/office/drawing/2014/main" id="{CC36C74C-BF94-7186-5ECF-D2DC7F0B251F}"/>
              </a:ext>
            </a:extLst>
          </p:cNvPr>
          <p:cNvSpPr>
            <a:spLocks noGrp="1"/>
          </p:cNvSpPr>
          <p:nvPr>
            <p:ph type="title"/>
          </p:nvPr>
        </p:nvSpPr>
        <p:spPr>
          <a:xfrm>
            <a:off x="448546" y="4432929"/>
            <a:ext cx="9035378" cy="957839"/>
          </a:xfrm>
        </p:spPr>
        <p:txBody>
          <a:bodyPr>
            <a:normAutofit/>
          </a:bodyPr>
          <a:lstStyle/>
          <a:p>
            <a:r>
              <a:rPr lang="nl-NL" dirty="0"/>
              <a:t>Dank je wel!</a:t>
            </a:r>
          </a:p>
        </p:txBody>
      </p:sp>
      <p:sp>
        <p:nvSpPr>
          <p:cNvPr id="5" name="Tekstvak 4">
            <a:extLst>
              <a:ext uri="{FF2B5EF4-FFF2-40B4-BE49-F238E27FC236}">
                <a16:creationId xmlns:a16="http://schemas.microsoft.com/office/drawing/2014/main" id="{283AC410-7FDB-A5B6-6F0B-59B1F5B27C9E}"/>
              </a:ext>
            </a:extLst>
          </p:cNvPr>
          <p:cNvSpPr txBox="1"/>
          <p:nvPr/>
        </p:nvSpPr>
        <p:spPr>
          <a:xfrm>
            <a:off x="448546" y="5345250"/>
            <a:ext cx="102460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rPr>
              <a:t>Wil je meer weten? Neem contact met ons op: </a:t>
            </a:r>
            <a:r>
              <a:rPr lang="nl-NL" sz="2000" dirty="0">
                <a:solidFill>
                  <a:prstClr val="white"/>
                </a:solidFill>
                <a:latin typeface="Calibri" panose="020F0502020204030204"/>
              </a:rPr>
              <a:t>XX</a:t>
            </a:r>
            <a:endParaRPr kumimoji="0" lang="nl-NL"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1A8D0CB-9ED1-2285-15CE-97204AF1B46E}"/>
              </a:ext>
            </a:extLst>
          </p:cNvPr>
          <p:cNvPicPr>
            <a:picLocks noChangeAspect="1"/>
          </p:cNvPicPr>
          <p:nvPr/>
        </p:nvPicPr>
        <p:blipFill>
          <a:blip r:embed="rId5"/>
          <a:srcRect/>
          <a:stretch/>
        </p:blipFill>
        <p:spPr>
          <a:xfrm>
            <a:off x="554184" y="3175661"/>
            <a:ext cx="1792409" cy="608905"/>
          </a:xfrm>
          <a:prstGeom prst="rect">
            <a:avLst/>
          </a:prstGeom>
        </p:spPr>
      </p:pic>
    </p:spTree>
    <p:extLst>
      <p:ext uri="{BB962C8B-B14F-4D97-AF65-F5344CB8AC3E}">
        <p14:creationId xmlns:p14="http://schemas.microsoft.com/office/powerpoint/2010/main" val="168540897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735C90-D64E-1A3F-007C-B2D873212AA3}"/>
              </a:ext>
            </a:extLst>
          </p:cNvPr>
          <p:cNvSpPr>
            <a:spLocks noGrp="1"/>
          </p:cNvSpPr>
          <p:nvPr>
            <p:ph type="title"/>
          </p:nvPr>
        </p:nvSpPr>
        <p:spPr>
          <a:xfrm>
            <a:off x="0" y="0"/>
            <a:ext cx="9035378" cy="1453019"/>
          </a:xfrm>
        </p:spPr>
        <p:txBody>
          <a:bodyPr lIns="274320" tIns="274320" anchor="t">
            <a:normAutofit/>
          </a:bodyPr>
          <a:lstStyle/>
          <a:p>
            <a:r>
              <a:rPr lang="nl-NL" dirty="0">
                <a:solidFill>
                  <a:schemeClr val="tx1">
                    <a:lumMod val="85000"/>
                    <a:lumOff val="15000"/>
                  </a:schemeClr>
                </a:solidFill>
              </a:rPr>
              <a:t>DEBB model</a:t>
            </a:r>
          </a:p>
        </p:txBody>
      </p:sp>
      <p:pic>
        <p:nvPicPr>
          <p:cNvPr id="8" name="Afbeelding 7">
            <a:extLst>
              <a:ext uri="{FF2B5EF4-FFF2-40B4-BE49-F238E27FC236}">
                <a16:creationId xmlns:a16="http://schemas.microsoft.com/office/drawing/2014/main" id="{96711B96-4C44-8724-27B6-48026C032F91}"/>
              </a:ext>
            </a:extLst>
          </p:cNvPr>
          <p:cNvPicPr>
            <a:picLocks noChangeAspect="1"/>
          </p:cNvPicPr>
          <p:nvPr/>
        </p:nvPicPr>
        <p:blipFill>
          <a:blip r:embed="rId2"/>
          <a:srcRect/>
          <a:stretch/>
        </p:blipFill>
        <p:spPr>
          <a:xfrm>
            <a:off x="2329842" y="-21917"/>
            <a:ext cx="7127309" cy="7015068"/>
          </a:xfrm>
          <a:prstGeom prst="rect">
            <a:avLst/>
          </a:prstGeom>
        </p:spPr>
      </p:pic>
      <p:sp>
        <p:nvSpPr>
          <p:cNvPr id="2" name="TextBox 1">
            <a:extLst>
              <a:ext uri="{FF2B5EF4-FFF2-40B4-BE49-F238E27FC236}">
                <a16:creationId xmlns:a16="http://schemas.microsoft.com/office/drawing/2014/main" id="{64424F98-60DB-73D4-64C6-FFB8FF58431A}"/>
              </a:ext>
            </a:extLst>
          </p:cNvPr>
          <p:cNvSpPr txBox="1"/>
          <p:nvPr/>
        </p:nvSpPr>
        <p:spPr>
          <a:xfrm>
            <a:off x="11311003" y="951978"/>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7279571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1285C-110B-D689-9EE8-6AD46831CAFD}"/>
            </a:ext>
          </a:extLst>
        </p:cNvPr>
        <p:cNvGrpSpPr/>
        <p:nvPr/>
      </p:nvGrpSpPr>
      <p:grpSpPr>
        <a:xfrm>
          <a:off x="0" y="0"/>
          <a:ext cx="0" cy="0"/>
          <a:chOff x="0" y="0"/>
          <a:chExt cx="0" cy="0"/>
        </a:xfrm>
      </p:grpSpPr>
      <p:sp>
        <p:nvSpPr>
          <p:cNvPr id="19" name="Rectangle 73">
            <a:extLst>
              <a:ext uri="{FF2B5EF4-FFF2-40B4-BE49-F238E27FC236}">
                <a16:creationId xmlns:a16="http://schemas.microsoft.com/office/drawing/2014/main" id="{5F5E2FFA-2765-9831-AF18-475383DE9285}"/>
              </a:ext>
            </a:extLst>
          </p:cNvPr>
          <p:cNvSpPr>
            <a:spLocks noChangeArrowheads="1"/>
          </p:cNvSpPr>
          <p:nvPr/>
        </p:nvSpPr>
        <p:spPr bwMode="gray">
          <a:xfrm>
            <a:off x="141544" y="6230111"/>
            <a:ext cx="1008393" cy="453668"/>
          </a:xfrm>
          <a:prstGeom prst="roundRect">
            <a:avLst/>
          </a:prstGeom>
          <a:solidFill>
            <a:schemeClr val="bg2">
              <a:lumMod val="95000"/>
            </a:schemeClr>
          </a:solidFill>
          <a:ln w="19050" algn="ctr">
            <a:solidFill>
              <a:schemeClr val="accent2"/>
            </a:solidFill>
            <a:miter lim="800000"/>
            <a:headEnd/>
            <a:tailEnd/>
          </a:ln>
        </p:spPr>
        <p:txBody>
          <a:bodyPr lIns="41583" tIns="41583" rIns="41583" bIns="41583" anchor="ctr"/>
          <a:lstStyle/>
          <a:p>
            <a:pPr algn="ctr"/>
            <a:r>
              <a:rPr lang="en-GB" sz="1000" b="1" dirty="0">
                <a:cs typeface="Arial" pitchFamily="34" charset="0"/>
              </a:rPr>
              <a:t>Digital</a:t>
            </a:r>
          </a:p>
          <a:p>
            <a:pPr algn="ctr"/>
            <a:r>
              <a:rPr lang="en-GB" sz="1000" b="1" dirty="0">
                <a:cs typeface="Arial" pitchFamily="34" charset="0"/>
              </a:rPr>
              <a:t>platform</a:t>
            </a:r>
          </a:p>
        </p:txBody>
      </p:sp>
      <p:sp>
        <p:nvSpPr>
          <p:cNvPr id="27" name="Rectangle 148">
            <a:extLst>
              <a:ext uri="{FF2B5EF4-FFF2-40B4-BE49-F238E27FC236}">
                <a16:creationId xmlns:a16="http://schemas.microsoft.com/office/drawing/2014/main" id="{D40E1A46-9667-CB13-9DFA-FBA4FBD619F2}"/>
              </a:ext>
            </a:extLst>
          </p:cNvPr>
          <p:cNvSpPr>
            <a:spLocks noChangeArrowheads="1"/>
          </p:cNvSpPr>
          <p:nvPr/>
        </p:nvSpPr>
        <p:spPr bwMode="gray">
          <a:xfrm>
            <a:off x="141544" y="3884192"/>
            <a:ext cx="1008393" cy="453668"/>
          </a:xfrm>
          <a:prstGeom prst="roundRect">
            <a:avLst/>
          </a:prstGeom>
          <a:solidFill>
            <a:schemeClr val="bg2">
              <a:lumMod val="95000"/>
            </a:schemeClr>
          </a:solidFill>
          <a:ln w="19050" algn="ctr">
            <a:solidFill>
              <a:srgbClr val="7030A0"/>
            </a:solidFill>
            <a:miter lim="800000"/>
            <a:headEnd/>
            <a:tailEnd/>
          </a:ln>
        </p:spPr>
        <p:txBody>
          <a:bodyPr lIns="41583" tIns="41583" rIns="41583" bIns="41583" anchor="ctr"/>
          <a:lstStyle/>
          <a:p>
            <a:pPr algn="ctr"/>
            <a:r>
              <a:rPr lang="en-GB" sz="1000" b="1" dirty="0">
                <a:cs typeface="Arial" pitchFamily="34" charset="0"/>
              </a:rPr>
              <a:t>Partnership model</a:t>
            </a:r>
          </a:p>
        </p:txBody>
      </p:sp>
      <p:sp>
        <p:nvSpPr>
          <p:cNvPr id="38" name="Rectangle 72">
            <a:extLst>
              <a:ext uri="{FF2B5EF4-FFF2-40B4-BE49-F238E27FC236}">
                <a16:creationId xmlns:a16="http://schemas.microsoft.com/office/drawing/2014/main" id="{3B338B88-1B84-CBA2-F9AE-7CEF99E281A6}"/>
              </a:ext>
            </a:extLst>
          </p:cNvPr>
          <p:cNvSpPr>
            <a:spLocks noChangeArrowheads="1"/>
          </p:cNvSpPr>
          <p:nvPr/>
        </p:nvSpPr>
        <p:spPr bwMode="gray">
          <a:xfrm>
            <a:off x="141544" y="4467757"/>
            <a:ext cx="1008393" cy="455700"/>
          </a:xfrm>
          <a:prstGeom prst="roundRect">
            <a:avLst/>
          </a:prstGeom>
          <a:solidFill>
            <a:schemeClr val="bg2">
              <a:lumMod val="95000"/>
            </a:schemeClr>
          </a:solidFill>
          <a:ln w="19050" algn="ctr">
            <a:solidFill>
              <a:schemeClr val="accent1"/>
            </a:solidFill>
            <a:miter lim="800000"/>
            <a:headEnd/>
            <a:tailEnd/>
          </a:ln>
        </p:spPr>
        <p:txBody>
          <a:bodyPr lIns="41583" tIns="41583" rIns="41583" bIns="41583" anchor="ctr"/>
          <a:lstStyle/>
          <a:p>
            <a:pPr algn="ctr"/>
            <a:r>
              <a:rPr lang="en-GB" sz="1000" b="1" dirty="0"/>
              <a:t>Ecosystem</a:t>
            </a:r>
          </a:p>
          <a:p>
            <a:pPr algn="ctr"/>
            <a:r>
              <a:rPr lang="en-GB" sz="1000" b="1" dirty="0"/>
              <a:t>Value</a:t>
            </a:r>
          </a:p>
        </p:txBody>
      </p:sp>
      <p:sp>
        <p:nvSpPr>
          <p:cNvPr id="12" name="Rectangle 77">
            <a:extLst>
              <a:ext uri="{FF2B5EF4-FFF2-40B4-BE49-F238E27FC236}">
                <a16:creationId xmlns:a16="http://schemas.microsoft.com/office/drawing/2014/main" id="{B0B0D666-18CD-EF7C-FD0D-37C5A8BA5372}"/>
              </a:ext>
            </a:extLst>
          </p:cNvPr>
          <p:cNvSpPr>
            <a:spLocks noChangeArrowheads="1"/>
          </p:cNvSpPr>
          <p:nvPr/>
        </p:nvSpPr>
        <p:spPr bwMode="gray">
          <a:xfrm>
            <a:off x="1331936"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Principles </a:t>
            </a:r>
          </a:p>
        </p:txBody>
      </p:sp>
      <p:sp>
        <p:nvSpPr>
          <p:cNvPr id="13" name="Rectangle 77">
            <a:extLst>
              <a:ext uri="{FF2B5EF4-FFF2-40B4-BE49-F238E27FC236}">
                <a16:creationId xmlns:a16="http://schemas.microsoft.com/office/drawing/2014/main" id="{65B6C054-C459-6A48-2A35-CC9F0F63F794}"/>
              </a:ext>
            </a:extLst>
          </p:cNvPr>
          <p:cNvSpPr>
            <a:spLocks noChangeArrowheads="1"/>
          </p:cNvSpPr>
          <p:nvPr/>
        </p:nvSpPr>
        <p:spPr bwMode="gray">
          <a:xfrm>
            <a:off x="26356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roles</a:t>
            </a:r>
          </a:p>
        </p:txBody>
      </p:sp>
      <p:sp>
        <p:nvSpPr>
          <p:cNvPr id="14" name="Rectangle 77">
            <a:extLst>
              <a:ext uri="{FF2B5EF4-FFF2-40B4-BE49-F238E27FC236}">
                <a16:creationId xmlns:a16="http://schemas.microsoft.com/office/drawing/2014/main" id="{F29F0B68-8004-D05D-1A5D-3C46487B9B3E}"/>
              </a:ext>
            </a:extLst>
          </p:cNvPr>
          <p:cNvSpPr>
            <a:spLocks noChangeArrowheads="1"/>
          </p:cNvSpPr>
          <p:nvPr/>
        </p:nvSpPr>
        <p:spPr bwMode="gray">
          <a:xfrm>
            <a:off x="536087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Architecture</a:t>
            </a:r>
          </a:p>
          <a:p>
            <a:pPr algn="ctr"/>
            <a:r>
              <a:rPr lang="en-GB" sz="900" dirty="0"/>
              <a:t>modelling</a:t>
            </a:r>
          </a:p>
        </p:txBody>
      </p:sp>
      <p:sp>
        <p:nvSpPr>
          <p:cNvPr id="20" name="Rectangle 161">
            <a:extLst>
              <a:ext uri="{FF2B5EF4-FFF2-40B4-BE49-F238E27FC236}">
                <a16:creationId xmlns:a16="http://schemas.microsoft.com/office/drawing/2014/main" id="{D3B46A83-E809-06B6-7787-ACF39629402A}"/>
              </a:ext>
            </a:extLst>
          </p:cNvPr>
          <p:cNvSpPr>
            <a:spLocks noChangeArrowheads="1"/>
          </p:cNvSpPr>
          <p:nvPr/>
        </p:nvSpPr>
        <p:spPr bwMode="gray">
          <a:xfrm>
            <a:off x="8086708"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Platform development  </a:t>
            </a:r>
          </a:p>
        </p:txBody>
      </p:sp>
      <p:sp>
        <p:nvSpPr>
          <p:cNvPr id="21" name="Rectangle 162">
            <a:extLst>
              <a:ext uri="{FF2B5EF4-FFF2-40B4-BE49-F238E27FC236}">
                <a16:creationId xmlns:a16="http://schemas.microsoft.com/office/drawing/2014/main" id="{088E2387-BA2F-AC2D-5554-25A5A4256BDA}"/>
              </a:ext>
            </a:extLst>
          </p:cNvPr>
          <p:cNvSpPr>
            <a:spLocks noChangeArrowheads="1"/>
          </p:cNvSpPr>
          <p:nvPr/>
        </p:nvSpPr>
        <p:spPr bwMode="gray">
          <a:xfrm>
            <a:off x="10811912"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Scale and monetize</a:t>
            </a:r>
          </a:p>
        </p:txBody>
      </p:sp>
      <p:sp>
        <p:nvSpPr>
          <p:cNvPr id="23" name="Rectangle 164">
            <a:extLst>
              <a:ext uri="{FF2B5EF4-FFF2-40B4-BE49-F238E27FC236}">
                <a16:creationId xmlns:a16="http://schemas.microsoft.com/office/drawing/2014/main" id="{B95FFC57-D114-C287-6D64-E4FEB6E7DB9B}"/>
              </a:ext>
            </a:extLst>
          </p:cNvPr>
          <p:cNvSpPr>
            <a:spLocks noChangeArrowheads="1"/>
          </p:cNvSpPr>
          <p:nvPr/>
        </p:nvSpPr>
        <p:spPr bwMode="gray">
          <a:xfrm>
            <a:off x="9508175"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a:t>Seamless services</a:t>
            </a:r>
          </a:p>
        </p:txBody>
      </p:sp>
      <p:sp>
        <p:nvSpPr>
          <p:cNvPr id="32" name="Rectangle 158">
            <a:extLst>
              <a:ext uri="{FF2B5EF4-FFF2-40B4-BE49-F238E27FC236}">
                <a16:creationId xmlns:a16="http://schemas.microsoft.com/office/drawing/2014/main" id="{7419EFE6-54F9-C0B3-4F9B-5B714B41D804}"/>
              </a:ext>
            </a:extLst>
          </p:cNvPr>
          <p:cNvSpPr>
            <a:spLocks noChangeArrowheads="1"/>
          </p:cNvSpPr>
          <p:nvPr/>
        </p:nvSpPr>
        <p:spPr bwMode="gray">
          <a:xfrm>
            <a:off x="9508175"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Niche creation</a:t>
            </a:r>
          </a:p>
        </p:txBody>
      </p:sp>
      <p:sp>
        <p:nvSpPr>
          <p:cNvPr id="40" name="Rectangle 140">
            <a:extLst>
              <a:ext uri="{FF2B5EF4-FFF2-40B4-BE49-F238E27FC236}">
                <a16:creationId xmlns:a16="http://schemas.microsoft.com/office/drawing/2014/main" id="{27B83CD8-CEEC-F4AA-D340-33887379AD17}"/>
              </a:ext>
            </a:extLst>
          </p:cNvPr>
          <p:cNvSpPr>
            <a:spLocks noChangeArrowheads="1"/>
          </p:cNvSpPr>
          <p:nvPr/>
        </p:nvSpPr>
        <p:spPr bwMode="gray">
          <a:xfrm>
            <a:off x="4053397"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a:t>Ecosystem                            business model</a:t>
            </a:r>
          </a:p>
        </p:txBody>
      </p:sp>
      <p:sp>
        <p:nvSpPr>
          <p:cNvPr id="42" name="Rectangle 150">
            <a:extLst>
              <a:ext uri="{FF2B5EF4-FFF2-40B4-BE49-F238E27FC236}">
                <a16:creationId xmlns:a16="http://schemas.microsoft.com/office/drawing/2014/main" id="{5F8BFD1B-140B-EC83-287C-D678E64400CF}"/>
              </a:ext>
            </a:extLst>
          </p:cNvPr>
          <p:cNvSpPr>
            <a:spLocks noChangeArrowheads="1"/>
          </p:cNvSpPr>
          <p:nvPr/>
        </p:nvSpPr>
        <p:spPr bwMode="gray">
          <a:xfrm>
            <a:off x="67804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a:t>
            </a:r>
          </a:p>
          <a:p>
            <a:pPr algn="ctr"/>
            <a:r>
              <a:rPr lang="en-GB" sz="900" dirty="0"/>
              <a:t>Co-evolution</a:t>
            </a:r>
          </a:p>
        </p:txBody>
      </p:sp>
      <p:sp>
        <p:nvSpPr>
          <p:cNvPr id="45" name="Rectangle 141">
            <a:extLst>
              <a:ext uri="{FF2B5EF4-FFF2-40B4-BE49-F238E27FC236}">
                <a16:creationId xmlns:a16="http://schemas.microsoft.com/office/drawing/2014/main" id="{E3ED0C7F-48FA-5950-59DC-32B0ACBB3CF8}"/>
              </a:ext>
            </a:extLst>
          </p:cNvPr>
          <p:cNvSpPr>
            <a:spLocks noChangeArrowheads="1"/>
          </p:cNvSpPr>
          <p:nvPr/>
        </p:nvSpPr>
        <p:spPr bwMode="gray">
          <a:xfrm>
            <a:off x="405339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Multidisciplinary</a:t>
            </a:r>
          </a:p>
          <a:p>
            <a:pPr algn="ctr"/>
            <a:r>
              <a:rPr lang="en-GB" sz="900" dirty="0"/>
              <a:t>teams</a:t>
            </a:r>
          </a:p>
        </p:txBody>
      </p:sp>
      <p:sp>
        <p:nvSpPr>
          <p:cNvPr id="46" name="Rectangle 146">
            <a:extLst>
              <a:ext uri="{FF2B5EF4-FFF2-40B4-BE49-F238E27FC236}">
                <a16:creationId xmlns:a16="http://schemas.microsoft.com/office/drawing/2014/main" id="{3D11E4F9-94AE-1277-0B1A-AD83D632AF28}"/>
              </a:ext>
            </a:extLst>
          </p:cNvPr>
          <p:cNvSpPr>
            <a:spLocks noChangeArrowheads="1"/>
          </p:cNvSpPr>
          <p:nvPr/>
        </p:nvSpPr>
        <p:spPr bwMode="gray">
          <a:xfrm>
            <a:off x="10811912"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defRPr/>
            </a:pPr>
            <a:r>
              <a:rPr lang="en-GB" sz="900" dirty="0"/>
              <a:t>Innovation</a:t>
            </a:r>
          </a:p>
        </p:txBody>
      </p:sp>
      <p:sp>
        <p:nvSpPr>
          <p:cNvPr id="47" name="Rectangle 151">
            <a:extLst>
              <a:ext uri="{FF2B5EF4-FFF2-40B4-BE49-F238E27FC236}">
                <a16:creationId xmlns:a16="http://schemas.microsoft.com/office/drawing/2014/main" id="{9DE1C1F7-6155-17B6-2949-6D5D58543A07}"/>
              </a:ext>
            </a:extLst>
          </p:cNvPr>
          <p:cNvSpPr>
            <a:spLocks noChangeArrowheads="1"/>
          </p:cNvSpPr>
          <p:nvPr/>
        </p:nvSpPr>
        <p:spPr bwMode="gray">
          <a:xfrm>
            <a:off x="9508175"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Value</a:t>
            </a:r>
          </a:p>
          <a:p>
            <a:pPr algn="ctr"/>
            <a:r>
              <a:rPr lang="en-GB" sz="900" dirty="0"/>
              <a:t>optimisation</a:t>
            </a:r>
          </a:p>
        </p:txBody>
      </p:sp>
      <p:sp>
        <p:nvSpPr>
          <p:cNvPr id="58" name="Rectangle 77">
            <a:extLst>
              <a:ext uri="{FF2B5EF4-FFF2-40B4-BE49-F238E27FC236}">
                <a16:creationId xmlns:a16="http://schemas.microsoft.com/office/drawing/2014/main" id="{353EA873-1136-407F-8161-D10F3EA5FBF2}"/>
              </a:ext>
            </a:extLst>
          </p:cNvPr>
          <p:cNvSpPr>
            <a:spLocks noChangeArrowheads="1"/>
          </p:cNvSpPr>
          <p:nvPr/>
        </p:nvSpPr>
        <p:spPr bwMode="gray">
          <a:xfrm>
            <a:off x="1331936"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Horizon Model</a:t>
            </a:r>
          </a:p>
        </p:txBody>
      </p:sp>
      <p:sp>
        <p:nvSpPr>
          <p:cNvPr id="55" name="Rectangle 150">
            <a:extLst>
              <a:ext uri="{FF2B5EF4-FFF2-40B4-BE49-F238E27FC236}">
                <a16:creationId xmlns:a16="http://schemas.microsoft.com/office/drawing/2014/main" id="{2C7B2C81-BD18-D932-9AFC-25849C5B1831}"/>
              </a:ext>
            </a:extLst>
          </p:cNvPr>
          <p:cNvSpPr>
            <a:spLocks noChangeArrowheads="1"/>
          </p:cNvSpPr>
          <p:nvPr/>
        </p:nvSpPr>
        <p:spPr bwMode="gray">
          <a:xfrm>
            <a:off x="5360877"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Ecosystem</a:t>
            </a:r>
          </a:p>
          <a:p>
            <a:pPr algn="ctr"/>
            <a:r>
              <a:rPr lang="en-GB" sz="900" dirty="0"/>
              <a:t>legitimacy</a:t>
            </a:r>
          </a:p>
        </p:txBody>
      </p:sp>
      <p:sp>
        <p:nvSpPr>
          <p:cNvPr id="56" name="Rectangle 140">
            <a:extLst>
              <a:ext uri="{FF2B5EF4-FFF2-40B4-BE49-F238E27FC236}">
                <a16:creationId xmlns:a16="http://schemas.microsoft.com/office/drawing/2014/main" id="{D0EBE9AA-F136-5090-CA2D-119F7724F352}"/>
              </a:ext>
            </a:extLst>
          </p:cNvPr>
          <p:cNvSpPr>
            <a:spLocks noChangeArrowheads="1"/>
          </p:cNvSpPr>
          <p:nvPr/>
        </p:nvSpPr>
        <p:spPr bwMode="gray">
          <a:xfrm>
            <a:off x="5360877"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business case</a:t>
            </a:r>
          </a:p>
        </p:txBody>
      </p:sp>
      <p:sp>
        <p:nvSpPr>
          <p:cNvPr id="57" name="Rectangle 134">
            <a:extLst>
              <a:ext uri="{FF2B5EF4-FFF2-40B4-BE49-F238E27FC236}">
                <a16:creationId xmlns:a16="http://schemas.microsoft.com/office/drawing/2014/main" id="{CF5B24E3-DB22-7390-E9E5-208E5E50C01A}"/>
              </a:ext>
            </a:extLst>
          </p:cNvPr>
          <p:cNvSpPr>
            <a:spLocks noChangeArrowheads="1"/>
          </p:cNvSpPr>
          <p:nvPr/>
        </p:nvSpPr>
        <p:spPr bwMode="gray">
          <a:xfrm>
            <a:off x="26356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value proposition</a:t>
            </a:r>
          </a:p>
        </p:txBody>
      </p:sp>
      <p:sp>
        <p:nvSpPr>
          <p:cNvPr id="59" name="Rectangle 134">
            <a:extLst>
              <a:ext uri="{FF2B5EF4-FFF2-40B4-BE49-F238E27FC236}">
                <a16:creationId xmlns:a16="http://schemas.microsoft.com/office/drawing/2014/main" id="{22E9935D-1185-5E58-5D97-489FE4A13B48}"/>
              </a:ext>
            </a:extLst>
          </p:cNvPr>
          <p:cNvSpPr>
            <a:spLocks noChangeArrowheads="1"/>
          </p:cNvSpPr>
          <p:nvPr/>
        </p:nvSpPr>
        <p:spPr bwMode="gray">
          <a:xfrm>
            <a:off x="8086708"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Service development</a:t>
            </a:r>
          </a:p>
        </p:txBody>
      </p:sp>
      <p:sp>
        <p:nvSpPr>
          <p:cNvPr id="62" name="Rectangle 159">
            <a:extLst>
              <a:ext uri="{FF2B5EF4-FFF2-40B4-BE49-F238E27FC236}">
                <a16:creationId xmlns:a16="http://schemas.microsoft.com/office/drawing/2014/main" id="{B2B6B668-35AF-8354-8D18-D8113E9C848C}"/>
              </a:ext>
            </a:extLst>
          </p:cNvPr>
          <p:cNvSpPr>
            <a:spLocks noChangeArrowheads="1"/>
          </p:cNvSpPr>
          <p:nvPr/>
        </p:nvSpPr>
        <p:spPr bwMode="gray">
          <a:xfrm>
            <a:off x="67804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Data space development</a:t>
            </a:r>
          </a:p>
        </p:txBody>
      </p:sp>
      <p:sp>
        <p:nvSpPr>
          <p:cNvPr id="63" name="Rectangle 159">
            <a:extLst>
              <a:ext uri="{FF2B5EF4-FFF2-40B4-BE49-F238E27FC236}">
                <a16:creationId xmlns:a16="http://schemas.microsoft.com/office/drawing/2014/main" id="{57B896BC-53A1-C1BE-C61A-04D5C43CF691}"/>
              </a:ext>
            </a:extLst>
          </p:cNvPr>
          <p:cNvSpPr>
            <a:spLocks noChangeArrowheads="1"/>
          </p:cNvSpPr>
          <p:nvPr/>
        </p:nvSpPr>
        <p:spPr bwMode="gray">
          <a:xfrm>
            <a:off x="6780473"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defRPr/>
            </a:pPr>
            <a:r>
              <a:rPr lang="en-GB" sz="900" dirty="0"/>
              <a:t>Ecosystem organisation development</a:t>
            </a:r>
          </a:p>
        </p:txBody>
      </p:sp>
      <p:sp>
        <p:nvSpPr>
          <p:cNvPr id="10" name="Rectangle 71">
            <a:extLst>
              <a:ext uri="{FF2B5EF4-FFF2-40B4-BE49-F238E27FC236}">
                <a16:creationId xmlns:a16="http://schemas.microsoft.com/office/drawing/2014/main" id="{C682D8AF-AAC4-1B2C-D3B5-665009C01748}"/>
              </a:ext>
            </a:extLst>
          </p:cNvPr>
          <p:cNvSpPr>
            <a:spLocks noChangeArrowheads="1"/>
          </p:cNvSpPr>
          <p:nvPr/>
        </p:nvSpPr>
        <p:spPr bwMode="gray">
          <a:xfrm>
            <a:off x="141544" y="2716529"/>
            <a:ext cx="1008393" cy="453669"/>
          </a:xfrm>
          <a:prstGeom prst="roundRect">
            <a:avLst/>
          </a:prstGeom>
          <a:solidFill>
            <a:schemeClr val="bg2">
              <a:lumMod val="95000"/>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sp>
        <p:nvSpPr>
          <p:cNvPr id="34" name="Rectangle 73">
            <a:extLst>
              <a:ext uri="{FF2B5EF4-FFF2-40B4-BE49-F238E27FC236}">
                <a16:creationId xmlns:a16="http://schemas.microsoft.com/office/drawing/2014/main" id="{1B23083B-898B-4DEF-47CF-9DAA0F1BE5AB}"/>
              </a:ext>
            </a:extLst>
          </p:cNvPr>
          <p:cNvSpPr>
            <a:spLocks noChangeArrowheads="1"/>
          </p:cNvSpPr>
          <p:nvPr/>
        </p:nvSpPr>
        <p:spPr bwMode="gray">
          <a:xfrm>
            <a:off x="141544" y="1541804"/>
            <a:ext cx="1008393" cy="453668"/>
          </a:xfrm>
          <a:prstGeom prst="roundRect">
            <a:avLst/>
          </a:prstGeom>
          <a:solidFill>
            <a:schemeClr val="bg2">
              <a:lumMod val="95000"/>
            </a:schemeClr>
          </a:solidFill>
          <a:ln w="19050" algn="ctr">
            <a:solidFill>
              <a:schemeClr val="tx2">
                <a:lumMod val="50000"/>
              </a:schemeClr>
            </a:solidFill>
            <a:miter lim="800000"/>
            <a:headEnd/>
            <a:tailEnd/>
          </a:ln>
        </p:spPr>
        <p:txBody>
          <a:bodyPr lIns="41583" tIns="41583" rIns="41583" bIns="41583" anchor="ctr"/>
          <a:lstStyle/>
          <a:p>
            <a:pPr algn="ctr"/>
            <a:r>
              <a:rPr lang="en-GB" sz="1000" b="1" dirty="0">
                <a:cs typeface="Arial" pitchFamily="34" charset="0"/>
              </a:rPr>
              <a:t>Governance</a:t>
            </a:r>
          </a:p>
        </p:txBody>
      </p:sp>
      <p:sp>
        <p:nvSpPr>
          <p:cNvPr id="7" name="Rectangle 72">
            <a:extLst>
              <a:ext uri="{FF2B5EF4-FFF2-40B4-BE49-F238E27FC236}">
                <a16:creationId xmlns:a16="http://schemas.microsoft.com/office/drawing/2014/main" id="{F1F1B3F5-F5B4-172B-0026-D3A9A6690FB8}"/>
              </a:ext>
            </a:extLst>
          </p:cNvPr>
          <p:cNvSpPr>
            <a:spLocks noChangeArrowheads="1"/>
          </p:cNvSpPr>
          <p:nvPr/>
        </p:nvSpPr>
        <p:spPr bwMode="gray">
          <a:xfrm>
            <a:off x="4030636" y="2127401"/>
            <a:ext cx="2606040" cy="457200"/>
          </a:xfrm>
          <a:prstGeom prst="roundRect">
            <a:avLst/>
          </a:prstGeom>
          <a:solidFill>
            <a:srgbClr val="2BB96D"/>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2. Define</a:t>
            </a:r>
          </a:p>
        </p:txBody>
      </p:sp>
      <p:sp>
        <p:nvSpPr>
          <p:cNvPr id="8" name="Rectangle 121">
            <a:extLst>
              <a:ext uri="{FF2B5EF4-FFF2-40B4-BE49-F238E27FC236}">
                <a16:creationId xmlns:a16="http://schemas.microsoft.com/office/drawing/2014/main" id="{31DDFF75-D0C0-1185-577A-9DC0142AEBCB}"/>
              </a:ext>
            </a:extLst>
          </p:cNvPr>
          <p:cNvSpPr>
            <a:spLocks noChangeArrowheads="1"/>
          </p:cNvSpPr>
          <p:nvPr/>
        </p:nvSpPr>
        <p:spPr bwMode="gray">
          <a:xfrm>
            <a:off x="6755840" y="2127401"/>
            <a:ext cx="2606667" cy="457200"/>
          </a:xfrm>
          <a:prstGeom prst="roundRect">
            <a:avLst/>
          </a:prstGeom>
          <a:solidFill>
            <a:srgbClr val="1DAE61"/>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3. Develop</a:t>
            </a:r>
          </a:p>
        </p:txBody>
      </p:sp>
      <p:sp>
        <p:nvSpPr>
          <p:cNvPr id="9" name="Rectangle 73">
            <a:extLst>
              <a:ext uri="{FF2B5EF4-FFF2-40B4-BE49-F238E27FC236}">
                <a16:creationId xmlns:a16="http://schemas.microsoft.com/office/drawing/2014/main" id="{8B225AC1-854E-FB7A-15C7-AAF1C15D42DF}"/>
              </a:ext>
            </a:extLst>
          </p:cNvPr>
          <p:cNvSpPr>
            <a:spLocks noChangeArrowheads="1"/>
          </p:cNvSpPr>
          <p:nvPr/>
        </p:nvSpPr>
        <p:spPr bwMode="gray">
          <a:xfrm>
            <a:off x="9481671" y="2130933"/>
            <a:ext cx="2606040" cy="453668"/>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1" name="Rectangle 77">
            <a:extLst>
              <a:ext uri="{FF2B5EF4-FFF2-40B4-BE49-F238E27FC236}">
                <a16:creationId xmlns:a16="http://schemas.microsoft.com/office/drawing/2014/main" id="{F49BA77A-2969-1040-E98B-6F309B561CBA}"/>
              </a:ext>
            </a:extLst>
          </p:cNvPr>
          <p:cNvSpPr>
            <a:spLocks noChangeArrowheads="1"/>
          </p:cNvSpPr>
          <p:nvPr/>
        </p:nvSpPr>
        <p:spPr bwMode="gray">
          <a:xfrm>
            <a:off x="26356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a:t>Ecosystem vision and common goals</a:t>
            </a:r>
          </a:p>
        </p:txBody>
      </p:sp>
      <p:sp>
        <p:nvSpPr>
          <p:cNvPr id="15" name="Rectangle 136">
            <a:extLst>
              <a:ext uri="{FF2B5EF4-FFF2-40B4-BE49-F238E27FC236}">
                <a16:creationId xmlns:a16="http://schemas.microsoft.com/office/drawing/2014/main" id="{1D6B5741-72DC-4574-7287-E8B0B437DECA}"/>
              </a:ext>
            </a:extLst>
          </p:cNvPr>
          <p:cNvSpPr>
            <a:spLocks noChangeArrowheads="1"/>
          </p:cNvSpPr>
          <p:nvPr/>
        </p:nvSpPr>
        <p:spPr bwMode="gray">
          <a:xfrm>
            <a:off x="536087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model canvas</a:t>
            </a:r>
          </a:p>
        </p:txBody>
      </p:sp>
      <p:sp>
        <p:nvSpPr>
          <p:cNvPr id="16" name="Rectangle 142">
            <a:extLst>
              <a:ext uri="{FF2B5EF4-FFF2-40B4-BE49-F238E27FC236}">
                <a16:creationId xmlns:a16="http://schemas.microsoft.com/office/drawing/2014/main" id="{0178154E-3AB9-22FB-9BFC-E754D966EBA0}"/>
              </a:ext>
            </a:extLst>
          </p:cNvPr>
          <p:cNvSpPr>
            <a:spLocks noChangeArrowheads="1"/>
          </p:cNvSpPr>
          <p:nvPr/>
        </p:nvSpPr>
        <p:spPr bwMode="gray">
          <a:xfrm>
            <a:off x="1331936"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Ecosystem service processes</a:t>
            </a:r>
          </a:p>
        </p:txBody>
      </p:sp>
      <p:sp>
        <p:nvSpPr>
          <p:cNvPr id="17" name="Rectangle 147">
            <a:extLst>
              <a:ext uri="{FF2B5EF4-FFF2-40B4-BE49-F238E27FC236}">
                <a16:creationId xmlns:a16="http://schemas.microsoft.com/office/drawing/2014/main" id="{03310C16-18EA-C78A-2929-CFD348161B03}"/>
              </a:ext>
            </a:extLst>
          </p:cNvPr>
          <p:cNvSpPr>
            <a:spLocks noChangeArrowheads="1"/>
          </p:cNvSpPr>
          <p:nvPr/>
        </p:nvSpPr>
        <p:spPr bwMode="gray">
          <a:xfrm>
            <a:off x="2635673"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Ecosystem policies </a:t>
            </a:r>
          </a:p>
          <a:p>
            <a:pPr algn="ctr">
              <a:defRPr/>
            </a:pPr>
            <a:r>
              <a:rPr lang="en-GB" sz="900" dirty="0"/>
              <a:t>and regulation</a:t>
            </a:r>
          </a:p>
        </p:txBody>
      </p:sp>
      <p:sp>
        <p:nvSpPr>
          <p:cNvPr id="22" name="Rectangle 163">
            <a:extLst>
              <a:ext uri="{FF2B5EF4-FFF2-40B4-BE49-F238E27FC236}">
                <a16:creationId xmlns:a16="http://schemas.microsoft.com/office/drawing/2014/main" id="{C1E773CB-142D-EA09-950F-4073B1EFE4B8}"/>
              </a:ext>
            </a:extLst>
          </p:cNvPr>
          <p:cNvSpPr>
            <a:spLocks noChangeArrowheads="1"/>
          </p:cNvSpPr>
          <p:nvPr/>
        </p:nvSpPr>
        <p:spPr bwMode="gray">
          <a:xfrm>
            <a:off x="405339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capabilities</a:t>
            </a:r>
          </a:p>
        </p:txBody>
      </p:sp>
      <p:sp>
        <p:nvSpPr>
          <p:cNvPr id="26" name="Rectangle 143">
            <a:extLst>
              <a:ext uri="{FF2B5EF4-FFF2-40B4-BE49-F238E27FC236}">
                <a16:creationId xmlns:a16="http://schemas.microsoft.com/office/drawing/2014/main" id="{CCC0AF39-C13C-D493-B9B3-C82018D86E71}"/>
              </a:ext>
            </a:extLst>
          </p:cNvPr>
          <p:cNvSpPr>
            <a:spLocks noChangeArrowheads="1"/>
          </p:cNvSpPr>
          <p:nvPr/>
        </p:nvSpPr>
        <p:spPr bwMode="gray">
          <a:xfrm>
            <a:off x="536087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Value added services</a:t>
            </a:r>
          </a:p>
          <a:p>
            <a:pPr algn="ctr"/>
            <a:r>
              <a:rPr lang="en-GB" sz="900" dirty="0"/>
              <a:t>of each partner</a:t>
            </a:r>
          </a:p>
        </p:txBody>
      </p:sp>
      <p:sp>
        <p:nvSpPr>
          <p:cNvPr id="28" name="Rectangle 153">
            <a:extLst>
              <a:ext uri="{FF2B5EF4-FFF2-40B4-BE49-F238E27FC236}">
                <a16:creationId xmlns:a16="http://schemas.microsoft.com/office/drawing/2014/main" id="{342D67AC-156D-23CA-E6D7-703689C9537F}"/>
              </a:ext>
            </a:extLst>
          </p:cNvPr>
          <p:cNvSpPr>
            <a:spLocks noChangeArrowheads="1"/>
          </p:cNvSpPr>
          <p:nvPr/>
        </p:nvSpPr>
        <p:spPr bwMode="gray">
          <a:xfrm>
            <a:off x="9508175"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Collaborative fit monitoring</a:t>
            </a:r>
          </a:p>
        </p:txBody>
      </p:sp>
      <p:sp>
        <p:nvSpPr>
          <p:cNvPr id="35" name="Rectangle 166">
            <a:extLst>
              <a:ext uri="{FF2B5EF4-FFF2-40B4-BE49-F238E27FC236}">
                <a16:creationId xmlns:a16="http://schemas.microsoft.com/office/drawing/2014/main" id="{9A63E079-6FC6-A942-2805-8B9BA09B4A26}"/>
              </a:ext>
            </a:extLst>
          </p:cNvPr>
          <p:cNvSpPr>
            <a:spLocks noChangeArrowheads="1"/>
          </p:cNvSpPr>
          <p:nvPr/>
        </p:nvSpPr>
        <p:spPr bwMode="gray">
          <a:xfrm>
            <a:off x="536087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boundaries</a:t>
            </a:r>
          </a:p>
        </p:txBody>
      </p:sp>
      <p:sp>
        <p:nvSpPr>
          <p:cNvPr id="36" name="Rectangle 168">
            <a:extLst>
              <a:ext uri="{FF2B5EF4-FFF2-40B4-BE49-F238E27FC236}">
                <a16:creationId xmlns:a16="http://schemas.microsoft.com/office/drawing/2014/main" id="{FF448C41-0497-2AD3-C8BB-E76B7F9C3410}"/>
              </a:ext>
            </a:extLst>
          </p:cNvPr>
          <p:cNvSpPr>
            <a:spLocks noChangeArrowheads="1"/>
          </p:cNvSpPr>
          <p:nvPr/>
        </p:nvSpPr>
        <p:spPr bwMode="gray">
          <a:xfrm>
            <a:off x="4057140"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Inter-organizational agreements</a:t>
            </a:r>
          </a:p>
        </p:txBody>
      </p:sp>
      <p:sp>
        <p:nvSpPr>
          <p:cNvPr id="37" name="Rectangle 169">
            <a:extLst>
              <a:ext uri="{FF2B5EF4-FFF2-40B4-BE49-F238E27FC236}">
                <a16:creationId xmlns:a16="http://schemas.microsoft.com/office/drawing/2014/main" id="{836730B8-C222-0456-BF51-A4A3C4598B24}"/>
              </a:ext>
            </a:extLst>
          </p:cNvPr>
          <p:cNvSpPr>
            <a:spLocks noChangeArrowheads="1"/>
          </p:cNvSpPr>
          <p:nvPr/>
        </p:nvSpPr>
        <p:spPr bwMode="gray">
          <a:xfrm>
            <a:off x="6780473"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Collaborative</a:t>
            </a:r>
          </a:p>
          <a:p>
            <a:pPr algn="ctr">
              <a:defRPr/>
            </a:pPr>
            <a:r>
              <a:rPr lang="en-GB" sz="900" dirty="0"/>
              <a:t>conditions</a:t>
            </a:r>
          </a:p>
        </p:txBody>
      </p:sp>
      <p:sp>
        <p:nvSpPr>
          <p:cNvPr id="41" name="Rectangle 145">
            <a:extLst>
              <a:ext uri="{FF2B5EF4-FFF2-40B4-BE49-F238E27FC236}">
                <a16:creationId xmlns:a16="http://schemas.microsoft.com/office/drawing/2014/main" id="{CB67EE78-FA85-BF94-DAD7-42ADEF4BCB22}"/>
              </a:ext>
            </a:extLst>
          </p:cNvPr>
          <p:cNvSpPr>
            <a:spLocks noChangeArrowheads="1"/>
          </p:cNvSpPr>
          <p:nvPr/>
        </p:nvSpPr>
        <p:spPr bwMode="gray">
          <a:xfrm>
            <a:off x="8086708"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Investments</a:t>
            </a:r>
          </a:p>
        </p:txBody>
      </p:sp>
      <p:sp>
        <p:nvSpPr>
          <p:cNvPr id="44" name="Rectangle 135">
            <a:extLst>
              <a:ext uri="{FF2B5EF4-FFF2-40B4-BE49-F238E27FC236}">
                <a16:creationId xmlns:a16="http://schemas.microsoft.com/office/drawing/2014/main" id="{B1CBCBB6-C1F8-D319-E9D9-6D2B0D534CFC}"/>
              </a:ext>
            </a:extLst>
          </p:cNvPr>
          <p:cNvSpPr>
            <a:spLocks noChangeArrowheads="1"/>
          </p:cNvSpPr>
          <p:nvPr/>
        </p:nvSpPr>
        <p:spPr bwMode="gray">
          <a:xfrm>
            <a:off x="10811912"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Forms of                                value co-creation</a:t>
            </a:r>
          </a:p>
        </p:txBody>
      </p:sp>
      <p:sp>
        <p:nvSpPr>
          <p:cNvPr id="48" name="Rectangle 152">
            <a:extLst>
              <a:ext uri="{FF2B5EF4-FFF2-40B4-BE49-F238E27FC236}">
                <a16:creationId xmlns:a16="http://schemas.microsoft.com/office/drawing/2014/main" id="{291D6CC9-D9BC-FA36-0D08-6FCEE4F15F41}"/>
              </a:ext>
            </a:extLst>
          </p:cNvPr>
          <p:cNvSpPr>
            <a:spLocks noChangeArrowheads="1"/>
          </p:cNvSpPr>
          <p:nvPr/>
        </p:nvSpPr>
        <p:spPr bwMode="gray">
          <a:xfrm>
            <a:off x="405339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Partner onboarding</a:t>
            </a:r>
          </a:p>
        </p:txBody>
      </p:sp>
      <p:sp>
        <p:nvSpPr>
          <p:cNvPr id="49" name="Rectangle 167">
            <a:extLst>
              <a:ext uri="{FF2B5EF4-FFF2-40B4-BE49-F238E27FC236}">
                <a16:creationId xmlns:a16="http://schemas.microsoft.com/office/drawing/2014/main" id="{EF3E89DA-F960-102F-877F-698031BC6DA6}"/>
              </a:ext>
            </a:extLst>
          </p:cNvPr>
          <p:cNvSpPr>
            <a:spLocks noChangeArrowheads="1"/>
          </p:cNvSpPr>
          <p:nvPr/>
        </p:nvSpPr>
        <p:spPr bwMode="gray">
          <a:xfrm>
            <a:off x="67804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defRPr/>
            </a:pPr>
            <a:r>
              <a:rPr lang="en-GB" sz="900" dirty="0"/>
              <a:t>Organisational</a:t>
            </a:r>
          </a:p>
          <a:p>
            <a:pPr algn="ctr">
              <a:defRPr/>
            </a:pPr>
            <a:r>
              <a:rPr lang="en-GB" sz="900" dirty="0"/>
              <a:t>redesign</a:t>
            </a:r>
          </a:p>
        </p:txBody>
      </p:sp>
      <p:sp>
        <p:nvSpPr>
          <p:cNvPr id="2" name="Rectangle 77">
            <a:extLst>
              <a:ext uri="{FF2B5EF4-FFF2-40B4-BE49-F238E27FC236}">
                <a16:creationId xmlns:a16="http://schemas.microsoft.com/office/drawing/2014/main" id="{D6837446-F927-B4CB-10D3-4E93C9598E98}"/>
              </a:ext>
            </a:extLst>
          </p:cNvPr>
          <p:cNvSpPr>
            <a:spLocks noChangeArrowheads="1"/>
          </p:cNvSpPr>
          <p:nvPr/>
        </p:nvSpPr>
        <p:spPr bwMode="gray">
          <a:xfrm>
            <a:off x="4053397"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Code</a:t>
            </a:r>
          </a:p>
          <a:p>
            <a:pPr algn="ctr"/>
            <a:r>
              <a:rPr lang="en-GB" sz="900" dirty="0"/>
              <a:t>of conduct</a:t>
            </a:r>
          </a:p>
        </p:txBody>
      </p:sp>
      <p:sp>
        <p:nvSpPr>
          <p:cNvPr id="3" name="Rectangle 72">
            <a:extLst>
              <a:ext uri="{FF2B5EF4-FFF2-40B4-BE49-F238E27FC236}">
                <a16:creationId xmlns:a16="http://schemas.microsoft.com/office/drawing/2014/main" id="{152D472F-424A-9CF3-93E4-5CE21BF2FBFF}"/>
              </a:ext>
            </a:extLst>
          </p:cNvPr>
          <p:cNvSpPr>
            <a:spLocks noChangeArrowheads="1"/>
          </p:cNvSpPr>
          <p:nvPr/>
        </p:nvSpPr>
        <p:spPr bwMode="gray">
          <a:xfrm>
            <a:off x="1305432" y="2127401"/>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5" name="Rectangle 72">
            <a:extLst>
              <a:ext uri="{FF2B5EF4-FFF2-40B4-BE49-F238E27FC236}">
                <a16:creationId xmlns:a16="http://schemas.microsoft.com/office/drawing/2014/main" id="{6FBBB202-65AC-DBC3-2180-E2861641969C}"/>
              </a:ext>
            </a:extLst>
          </p:cNvPr>
          <p:cNvSpPr>
            <a:spLocks noChangeArrowheads="1"/>
          </p:cNvSpPr>
          <p:nvPr/>
        </p:nvSpPr>
        <p:spPr bwMode="gray">
          <a:xfrm>
            <a:off x="1305432" y="961947"/>
            <a:ext cx="10755775"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endParaRPr lang="en-GB" sz="1200" b="1" dirty="0">
              <a:solidFill>
                <a:schemeClr val="bg2"/>
              </a:solidFill>
              <a:cs typeface="Arial" pitchFamily="34" charset="0"/>
            </a:endParaRPr>
          </a:p>
        </p:txBody>
      </p:sp>
      <p:sp>
        <p:nvSpPr>
          <p:cNvPr id="50" name="Rectangle 168">
            <a:extLst>
              <a:ext uri="{FF2B5EF4-FFF2-40B4-BE49-F238E27FC236}">
                <a16:creationId xmlns:a16="http://schemas.microsoft.com/office/drawing/2014/main" id="{E2FD163F-276F-0B19-3438-94A1B32821A7}"/>
              </a:ext>
            </a:extLst>
          </p:cNvPr>
          <p:cNvSpPr>
            <a:spLocks noChangeArrowheads="1"/>
          </p:cNvSpPr>
          <p:nvPr/>
        </p:nvSpPr>
        <p:spPr bwMode="gray">
          <a:xfrm>
            <a:off x="9508175"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defRPr/>
            </a:pPr>
            <a:r>
              <a:rPr lang="en-GB" sz="900" dirty="0"/>
              <a:t>Ecosystem performance measurement</a:t>
            </a:r>
          </a:p>
        </p:txBody>
      </p:sp>
      <p:sp>
        <p:nvSpPr>
          <p:cNvPr id="51" name="Rectangle 156">
            <a:extLst>
              <a:ext uri="{FF2B5EF4-FFF2-40B4-BE49-F238E27FC236}">
                <a16:creationId xmlns:a16="http://schemas.microsoft.com/office/drawing/2014/main" id="{071E842F-C06A-E95A-2449-37F8D3CA1287}"/>
              </a:ext>
            </a:extLst>
          </p:cNvPr>
          <p:cNvSpPr>
            <a:spLocks noChangeArrowheads="1"/>
          </p:cNvSpPr>
          <p:nvPr/>
        </p:nvSpPr>
        <p:spPr bwMode="gray">
          <a:xfrm>
            <a:off x="8086708"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Partner On &amp; offboarding</a:t>
            </a:r>
          </a:p>
        </p:txBody>
      </p:sp>
      <p:sp>
        <p:nvSpPr>
          <p:cNvPr id="52" name="Rectangle 161">
            <a:extLst>
              <a:ext uri="{FF2B5EF4-FFF2-40B4-BE49-F238E27FC236}">
                <a16:creationId xmlns:a16="http://schemas.microsoft.com/office/drawing/2014/main" id="{2F8C4568-8465-9841-60A5-1753294B7E21}"/>
              </a:ext>
            </a:extLst>
          </p:cNvPr>
          <p:cNvSpPr>
            <a:spLocks noChangeArrowheads="1"/>
          </p:cNvSpPr>
          <p:nvPr/>
        </p:nvSpPr>
        <p:spPr bwMode="gray">
          <a:xfrm>
            <a:off x="5360877"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Partner</a:t>
            </a:r>
          </a:p>
          <a:p>
            <a:pPr algn="ctr"/>
            <a:r>
              <a:rPr lang="en-GB" sz="900" dirty="0"/>
              <a:t>selection</a:t>
            </a:r>
          </a:p>
        </p:txBody>
      </p:sp>
      <p:sp>
        <p:nvSpPr>
          <p:cNvPr id="53" name="Rectangle 77">
            <a:extLst>
              <a:ext uri="{FF2B5EF4-FFF2-40B4-BE49-F238E27FC236}">
                <a16:creationId xmlns:a16="http://schemas.microsoft.com/office/drawing/2014/main" id="{368030CF-A05D-33BD-4E85-66E1EC10DAF8}"/>
              </a:ext>
            </a:extLst>
          </p:cNvPr>
          <p:cNvSpPr>
            <a:spLocks noChangeArrowheads="1"/>
          </p:cNvSpPr>
          <p:nvPr/>
        </p:nvSpPr>
        <p:spPr bwMode="gray">
          <a:xfrm>
            <a:off x="1331936"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54" name="Rectangle 150">
            <a:extLst>
              <a:ext uri="{FF2B5EF4-FFF2-40B4-BE49-F238E27FC236}">
                <a16:creationId xmlns:a16="http://schemas.microsoft.com/office/drawing/2014/main" id="{1E60556B-5B24-523E-8F81-2D0C9376C05B}"/>
              </a:ext>
            </a:extLst>
          </p:cNvPr>
          <p:cNvSpPr>
            <a:spLocks noChangeArrowheads="1"/>
          </p:cNvSpPr>
          <p:nvPr/>
        </p:nvSpPr>
        <p:spPr bwMode="gray">
          <a:xfrm>
            <a:off x="405339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organisational consensus </a:t>
            </a:r>
          </a:p>
        </p:txBody>
      </p:sp>
      <p:sp>
        <p:nvSpPr>
          <p:cNvPr id="60" name="Rectangle 150">
            <a:extLst>
              <a:ext uri="{FF2B5EF4-FFF2-40B4-BE49-F238E27FC236}">
                <a16:creationId xmlns:a16="http://schemas.microsoft.com/office/drawing/2014/main" id="{D31EA661-2A2B-9DB8-97CA-E3AEAE8854B2}"/>
              </a:ext>
            </a:extLst>
          </p:cNvPr>
          <p:cNvSpPr>
            <a:spLocks noChangeArrowheads="1"/>
          </p:cNvSpPr>
          <p:nvPr/>
        </p:nvSpPr>
        <p:spPr bwMode="gray">
          <a:xfrm>
            <a:off x="10811912"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Co-evolution</a:t>
            </a:r>
          </a:p>
          <a:p>
            <a:pPr algn="ctr"/>
            <a:r>
              <a:rPr lang="en-GB" sz="900" dirty="0"/>
              <a:t>monitoring</a:t>
            </a:r>
          </a:p>
        </p:txBody>
      </p:sp>
      <p:sp>
        <p:nvSpPr>
          <p:cNvPr id="64" name="Rectangle 163">
            <a:extLst>
              <a:ext uri="{FF2B5EF4-FFF2-40B4-BE49-F238E27FC236}">
                <a16:creationId xmlns:a16="http://schemas.microsoft.com/office/drawing/2014/main" id="{25095041-45FD-6299-C576-AFED6EF04C1B}"/>
              </a:ext>
            </a:extLst>
          </p:cNvPr>
          <p:cNvSpPr>
            <a:spLocks noChangeArrowheads="1"/>
          </p:cNvSpPr>
          <p:nvPr/>
        </p:nvSpPr>
        <p:spPr bwMode="gray">
          <a:xfrm>
            <a:off x="6780473" y="5058917"/>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service </a:t>
            </a:r>
            <a:r>
              <a:rPr lang="en-GB" sz="900" dirty="0" err="1"/>
              <a:t>developmement</a:t>
            </a:r>
            <a:endParaRPr lang="en-GB" sz="900" dirty="0"/>
          </a:p>
        </p:txBody>
      </p:sp>
      <p:sp>
        <p:nvSpPr>
          <p:cNvPr id="24" name="Titel 4">
            <a:extLst>
              <a:ext uri="{FF2B5EF4-FFF2-40B4-BE49-F238E27FC236}">
                <a16:creationId xmlns:a16="http://schemas.microsoft.com/office/drawing/2014/main" id="{C0AE3CBA-8183-2935-C7BE-F88792E35CD7}"/>
              </a:ext>
            </a:extLst>
          </p:cNvPr>
          <p:cNvSpPr txBox="1">
            <a:spLocks/>
          </p:cNvSpPr>
          <p:nvPr/>
        </p:nvSpPr>
        <p:spPr>
          <a:xfrm>
            <a:off x="0" y="0"/>
            <a:ext cx="9870510" cy="1453019"/>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Digital </a:t>
            </a:r>
            <a:r>
              <a:rPr lang="nl-NL" sz="3200" dirty="0" err="1">
                <a:solidFill>
                  <a:schemeClr val="tx1">
                    <a:lumMod val="85000"/>
                    <a:lumOff val="15000"/>
                  </a:schemeClr>
                </a:solidFill>
              </a:rPr>
              <a:t>Ecosystems</a:t>
            </a:r>
            <a:r>
              <a:rPr lang="nl-NL" sz="3200" dirty="0">
                <a:solidFill>
                  <a:schemeClr val="tx1">
                    <a:lumMod val="85000"/>
                    <a:lumOff val="15000"/>
                  </a:schemeClr>
                </a:solidFill>
              </a:rPr>
              <a:t> Building Blocks (DEBB)</a:t>
            </a:r>
          </a:p>
        </p:txBody>
      </p:sp>
      <p:sp>
        <p:nvSpPr>
          <p:cNvPr id="4" name="Rectangle 71">
            <a:extLst>
              <a:ext uri="{FF2B5EF4-FFF2-40B4-BE49-F238E27FC236}">
                <a16:creationId xmlns:a16="http://schemas.microsoft.com/office/drawing/2014/main" id="{1037B7EF-A933-9AE9-0197-A5099D9325C8}"/>
              </a:ext>
            </a:extLst>
          </p:cNvPr>
          <p:cNvSpPr>
            <a:spLocks noChangeArrowheads="1"/>
          </p:cNvSpPr>
          <p:nvPr/>
        </p:nvSpPr>
        <p:spPr bwMode="gray">
          <a:xfrm>
            <a:off x="-1210178" y="2716529"/>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 name="Rectangle 73">
            <a:extLst>
              <a:ext uri="{FF2B5EF4-FFF2-40B4-BE49-F238E27FC236}">
                <a16:creationId xmlns:a16="http://schemas.microsoft.com/office/drawing/2014/main" id="{A2F38F34-8C6B-4857-1319-5740837AE72A}"/>
              </a:ext>
            </a:extLst>
          </p:cNvPr>
          <p:cNvSpPr>
            <a:spLocks noChangeArrowheads="1"/>
          </p:cNvSpPr>
          <p:nvPr/>
        </p:nvSpPr>
        <p:spPr bwMode="gray">
          <a:xfrm>
            <a:off x="-1210178" y="4473321"/>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18" name="Rectangle 148">
            <a:extLst>
              <a:ext uri="{FF2B5EF4-FFF2-40B4-BE49-F238E27FC236}">
                <a16:creationId xmlns:a16="http://schemas.microsoft.com/office/drawing/2014/main" id="{0BC13F99-AD6D-9220-256C-7C0E5802CE3D}"/>
              </a:ext>
            </a:extLst>
          </p:cNvPr>
          <p:cNvSpPr>
            <a:spLocks noChangeArrowheads="1"/>
          </p:cNvSpPr>
          <p:nvPr/>
        </p:nvSpPr>
        <p:spPr bwMode="gray">
          <a:xfrm>
            <a:off x="-1210178" y="3302127"/>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25" name="Rectangle 72">
            <a:extLst>
              <a:ext uri="{FF2B5EF4-FFF2-40B4-BE49-F238E27FC236}">
                <a16:creationId xmlns:a16="http://schemas.microsoft.com/office/drawing/2014/main" id="{3DB3636A-873F-8BDE-3BA6-33E38F42D049}"/>
              </a:ext>
            </a:extLst>
          </p:cNvPr>
          <p:cNvSpPr>
            <a:spLocks noChangeArrowheads="1"/>
          </p:cNvSpPr>
          <p:nvPr/>
        </p:nvSpPr>
        <p:spPr bwMode="gray">
          <a:xfrm>
            <a:off x="-1210178" y="3885692"/>
            <a:ext cx="1008393" cy="455700"/>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0" name="Rectangle 163">
            <a:extLst>
              <a:ext uri="{FF2B5EF4-FFF2-40B4-BE49-F238E27FC236}">
                <a16:creationId xmlns:a16="http://schemas.microsoft.com/office/drawing/2014/main" id="{499EE351-EE75-F2EB-17C4-C8A60E2B610C}"/>
              </a:ext>
            </a:extLst>
          </p:cNvPr>
          <p:cNvSpPr>
            <a:spLocks noChangeArrowheads="1"/>
          </p:cNvSpPr>
          <p:nvPr/>
        </p:nvSpPr>
        <p:spPr bwMode="gray">
          <a:xfrm>
            <a:off x="-1210178" y="6230111"/>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1" name="Rectangle 152">
            <a:extLst>
              <a:ext uri="{FF2B5EF4-FFF2-40B4-BE49-F238E27FC236}">
                <a16:creationId xmlns:a16="http://schemas.microsoft.com/office/drawing/2014/main" id="{0648F978-D0D2-3CD7-F590-5808208A7CC1}"/>
              </a:ext>
            </a:extLst>
          </p:cNvPr>
          <p:cNvSpPr>
            <a:spLocks noChangeArrowheads="1"/>
          </p:cNvSpPr>
          <p:nvPr/>
        </p:nvSpPr>
        <p:spPr bwMode="gray">
          <a:xfrm>
            <a:off x="-1210178" y="5644515"/>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3" name="Rectangle 150">
            <a:extLst>
              <a:ext uri="{FF2B5EF4-FFF2-40B4-BE49-F238E27FC236}">
                <a16:creationId xmlns:a16="http://schemas.microsoft.com/office/drawing/2014/main" id="{AD7F6E06-1CFE-12F2-3BF7-909F99871D68}"/>
              </a:ext>
            </a:extLst>
          </p:cNvPr>
          <p:cNvSpPr>
            <a:spLocks noChangeArrowheads="1"/>
          </p:cNvSpPr>
          <p:nvPr/>
        </p:nvSpPr>
        <p:spPr bwMode="gray">
          <a:xfrm>
            <a:off x="-1210178" y="5058918"/>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9" name="Rectangle 71">
            <a:extLst>
              <a:ext uri="{FF2B5EF4-FFF2-40B4-BE49-F238E27FC236}">
                <a16:creationId xmlns:a16="http://schemas.microsoft.com/office/drawing/2014/main" id="{7F9DE492-5EF8-59A6-46C6-EADB06B8CC5F}"/>
              </a:ext>
            </a:extLst>
          </p:cNvPr>
          <p:cNvSpPr>
            <a:spLocks noChangeArrowheads="1"/>
          </p:cNvSpPr>
          <p:nvPr/>
        </p:nvSpPr>
        <p:spPr bwMode="gray">
          <a:xfrm>
            <a:off x="-1210178" y="2133433"/>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5" name="Rectangle 71">
            <a:extLst>
              <a:ext uri="{FF2B5EF4-FFF2-40B4-BE49-F238E27FC236}">
                <a16:creationId xmlns:a16="http://schemas.microsoft.com/office/drawing/2014/main" id="{E7D8FA50-99F8-7620-3810-DF545CB9FF1B}"/>
              </a:ext>
            </a:extLst>
          </p:cNvPr>
          <p:cNvSpPr>
            <a:spLocks noChangeArrowheads="1"/>
          </p:cNvSpPr>
          <p:nvPr/>
        </p:nvSpPr>
        <p:spPr bwMode="gray">
          <a:xfrm>
            <a:off x="-1210178" y="1541636"/>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6" name="Rectangle 71">
            <a:extLst>
              <a:ext uri="{FF2B5EF4-FFF2-40B4-BE49-F238E27FC236}">
                <a16:creationId xmlns:a16="http://schemas.microsoft.com/office/drawing/2014/main" id="{30976877-28C6-CDA5-E07E-D51CBD0564E8}"/>
              </a:ext>
            </a:extLst>
          </p:cNvPr>
          <p:cNvSpPr>
            <a:spLocks noChangeArrowheads="1"/>
          </p:cNvSpPr>
          <p:nvPr/>
        </p:nvSpPr>
        <p:spPr bwMode="gray">
          <a:xfrm>
            <a:off x="-1210178" y="963261"/>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Tree>
    <p:extLst>
      <p:ext uri="{BB962C8B-B14F-4D97-AF65-F5344CB8AC3E}">
        <p14:creationId xmlns:p14="http://schemas.microsoft.com/office/powerpoint/2010/main" val="87393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D15A-B0F4-E159-FC07-1C8CB2C48E60}"/>
            </a:ext>
          </a:extLst>
        </p:cNvPr>
        <p:cNvGrpSpPr/>
        <p:nvPr/>
      </p:nvGrpSpPr>
      <p:grpSpPr>
        <a:xfrm>
          <a:off x="0" y="0"/>
          <a:ext cx="0" cy="0"/>
          <a:chOff x="0" y="0"/>
          <a:chExt cx="0" cy="0"/>
        </a:xfrm>
      </p:grpSpPr>
      <p:sp>
        <p:nvSpPr>
          <p:cNvPr id="19" name="Rectangle 73">
            <a:extLst>
              <a:ext uri="{FF2B5EF4-FFF2-40B4-BE49-F238E27FC236}">
                <a16:creationId xmlns:a16="http://schemas.microsoft.com/office/drawing/2014/main" id="{9D47A050-B698-BDB9-A75D-441AE52C46ED}"/>
              </a:ext>
            </a:extLst>
          </p:cNvPr>
          <p:cNvSpPr>
            <a:spLocks noChangeArrowheads="1"/>
          </p:cNvSpPr>
          <p:nvPr/>
        </p:nvSpPr>
        <p:spPr bwMode="gray">
          <a:xfrm>
            <a:off x="141544" y="6230111"/>
            <a:ext cx="1008393" cy="453668"/>
          </a:xfrm>
          <a:prstGeom prst="roundRect">
            <a:avLst/>
          </a:prstGeom>
          <a:solidFill>
            <a:schemeClr val="bg2">
              <a:lumMod val="95000"/>
            </a:schemeClr>
          </a:solidFill>
          <a:ln w="19050" algn="ctr">
            <a:solidFill>
              <a:schemeClr val="accent2"/>
            </a:solidFill>
            <a:miter lim="800000"/>
            <a:headEnd/>
            <a:tailEnd/>
          </a:ln>
        </p:spPr>
        <p:txBody>
          <a:bodyPr lIns="41583" tIns="41583" rIns="41583" bIns="41583" anchor="ctr"/>
          <a:lstStyle/>
          <a:p>
            <a:pPr algn="ctr"/>
            <a:r>
              <a:rPr lang="en-GB" sz="1000" b="1" dirty="0">
                <a:cs typeface="Arial" pitchFamily="34" charset="0"/>
              </a:rPr>
              <a:t>Digital</a:t>
            </a:r>
          </a:p>
          <a:p>
            <a:pPr algn="ctr"/>
            <a:r>
              <a:rPr lang="en-GB" sz="1000" b="1" dirty="0">
                <a:cs typeface="Arial" pitchFamily="34" charset="0"/>
              </a:rPr>
              <a:t>platform</a:t>
            </a:r>
          </a:p>
        </p:txBody>
      </p:sp>
      <p:sp>
        <p:nvSpPr>
          <p:cNvPr id="27" name="Rectangle 148">
            <a:extLst>
              <a:ext uri="{FF2B5EF4-FFF2-40B4-BE49-F238E27FC236}">
                <a16:creationId xmlns:a16="http://schemas.microsoft.com/office/drawing/2014/main" id="{26454C73-76A1-6570-9C15-376A5660CC78}"/>
              </a:ext>
            </a:extLst>
          </p:cNvPr>
          <p:cNvSpPr>
            <a:spLocks noChangeArrowheads="1"/>
          </p:cNvSpPr>
          <p:nvPr/>
        </p:nvSpPr>
        <p:spPr bwMode="gray">
          <a:xfrm>
            <a:off x="141544" y="3884192"/>
            <a:ext cx="1008393" cy="453668"/>
          </a:xfrm>
          <a:prstGeom prst="roundRect">
            <a:avLst/>
          </a:prstGeom>
          <a:solidFill>
            <a:schemeClr val="bg2">
              <a:lumMod val="95000"/>
            </a:schemeClr>
          </a:solidFill>
          <a:ln w="19050" algn="ctr">
            <a:solidFill>
              <a:srgbClr val="7030A0"/>
            </a:solidFill>
            <a:miter lim="800000"/>
            <a:headEnd/>
            <a:tailEnd/>
          </a:ln>
        </p:spPr>
        <p:txBody>
          <a:bodyPr lIns="41583" tIns="41583" rIns="41583" bIns="41583" anchor="ctr"/>
          <a:lstStyle/>
          <a:p>
            <a:pPr algn="ctr"/>
            <a:r>
              <a:rPr lang="en-GB" sz="1000" b="1" dirty="0">
                <a:cs typeface="Arial" pitchFamily="34" charset="0"/>
              </a:rPr>
              <a:t>Partnership model</a:t>
            </a:r>
          </a:p>
        </p:txBody>
      </p:sp>
      <p:sp>
        <p:nvSpPr>
          <p:cNvPr id="38" name="Rectangle 72">
            <a:extLst>
              <a:ext uri="{FF2B5EF4-FFF2-40B4-BE49-F238E27FC236}">
                <a16:creationId xmlns:a16="http://schemas.microsoft.com/office/drawing/2014/main" id="{BDC645D4-58EB-703D-05FC-4FD7A9BE3B6E}"/>
              </a:ext>
            </a:extLst>
          </p:cNvPr>
          <p:cNvSpPr>
            <a:spLocks noChangeArrowheads="1"/>
          </p:cNvSpPr>
          <p:nvPr/>
        </p:nvSpPr>
        <p:spPr bwMode="gray">
          <a:xfrm>
            <a:off x="141544" y="4467757"/>
            <a:ext cx="1008393" cy="455700"/>
          </a:xfrm>
          <a:prstGeom prst="roundRect">
            <a:avLst/>
          </a:prstGeom>
          <a:solidFill>
            <a:schemeClr val="bg2">
              <a:lumMod val="95000"/>
            </a:schemeClr>
          </a:solidFill>
          <a:ln w="19050" algn="ctr">
            <a:solidFill>
              <a:schemeClr val="accent1"/>
            </a:solidFill>
            <a:miter lim="800000"/>
            <a:headEnd/>
            <a:tailEnd/>
          </a:ln>
        </p:spPr>
        <p:txBody>
          <a:bodyPr lIns="41583" tIns="41583" rIns="41583" bIns="41583" anchor="ctr"/>
          <a:lstStyle/>
          <a:p>
            <a:pPr algn="ctr"/>
            <a:r>
              <a:rPr lang="en-GB" sz="1000" b="1" dirty="0"/>
              <a:t>Ecosystem</a:t>
            </a:r>
          </a:p>
          <a:p>
            <a:pPr algn="ctr"/>
            <a:r>
              <a:rPr lang="en-GB" sz="1000" b="1" dirty="0"/>
              <a:t>Value</a:t>
            </a:r>
          </a:p>
        </p:txBody>
      </p:sp>
      <p:sp>
        <p:nvSpPr>
          <p:cNvPr id="12" name="Rectangle 77">
            <a:extLst>
              <a:ext uri="{FF2B5EF4-FFF2-40B4-BE49-F238E27FC236}">
                <a16:creationId xmlns:a16="http://schemas.microsoft.com/office/drawing/2014/main" id="{4D5CB79C-2035-2401-EE51-FC01359FF800}"/>
              </a:ext>
            </a:extLst>
          </p:cNvPr>
          <p:cNvSpPr>
            <a:spLocks noChangeArrowheads="1"/>
          </p:cNvSpPr>
          <p:nvPr/>
        </p:nvSpPr>
        <p:spPr bwMode="gray">
          <a:xfrm>
            <a:off x="1331936" y="3884192"/>
            <a:ext cx="1249295" cy="453668"/>
          </a:xfrm>
          <a:prstGeom prst="roundRect">
            <a:avLst/>
          </a:prstGeom>
          <a:solidFill>
            <a:srgbClr val="A5E4FF"/>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Principles </a:t>
            </a:r>
          </a:p>
        </p:txBody>
      </p:sp>
      <p:sp>
        <p:nvSpPr>
          <p:cNvPr id="13" name="Rectangle 77">
            <a:extLst>
              <a:ext uri="{FF2B5EF4-FFF2-40B4-BE49-F238E27FC236}">
                <a16:creationId xmlns:a16="http://schemas.microsoft.com/office/drawing/2014/main" id="{504F4A8C-4759-14EF-EDD9-899971B76A9A}"/>
              </a:ext>
            </a:extLst>
          </p:cNvPr>
          <p:cNvSpPr>
            <a:spLocks noChangeArrowheads="1"/>
          </p:cNvSpPr>
          <p:nvPr/>
        </p:nvSpPr>
        <p:spPr bwMode="gray">
          <a:xfrm>
            <a:off x="2635673" y="3884192"/>
            <a:ext cx="1249295" cy="453668"/>
          </a:xfrm>
          <a:prstGeom prst="roundRect">
            <a:avLst/>
          </a:prstGeom>
          <a:solidFill>
            <a:srgbClr val="A5E4FF"/>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roles</a:t>
            </a:r>
          </a:p>
        </p:txBody>
      </p:sp>
      <p:sp>
        <p:nvSpPr>
          <p:cNvPr id="14" name="Rectangle 77">
            <a:extLst>
              <a:ext uri="{FF2B5EF4-FFF2-40B4-BE49-F238E27FC236}">
                <a16:creationId xmlns:a16="http://schemas.microsoft.com/office/drawing/2014/main" id="{193C13B4-A2E9-C631-79C5-33814B7D997C}"/>
              </a:ext>
            </a:extLst>
          </p:cNvPr>
          <p:cNvSpPr>
            <a:spLocks noChangeArrowheads="1"/>
          </p:cNvSpPr>
          <p:nvPr/>
        </p:nvSpPr>
        <p:spPr bwMode="gray">
          <a:xfrm>
            <a:off x="536087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Architecture</a:t>
            </a:r>
          </a:p>
          <a:p>
            <a:pPr algn="ctr"/>
            <a:r>
              <a:rPr lang="en-GB" sz="900" dirty="0"/>
              <a:t>modelling</a:t>
            </a:r>
          </a:p>
        </p:txBody>
      </p:sp>
      <p:sp>
        <p:nvSpPr>
          <p:cNvPr id="20" name="Rectangle 161">
            <a:extLst>
              <a:ext uri="{FF2B5EF4-FFF2-40B4-BE49-F238E27FC236}">
                <a16:creationId xmlns:a16="http://schemas.microsoft.com/office/drawing/2014/main" id="{CFC09B43-76D7-FE45-0A96-8DEC16A08B13}"/>
              </a:ext>
            </a:extLst>
          </p:cNvPr>
          <p:cNvSpPr>
            <a:spLocks noChangeArrowheads="1"/>
          </p:cNvSpPr>
          <p:nvPr/>
        </p:nvSpPr>
        <p:spPr bwMode="gray">
          <a:xfrm>
            <a:off x="8086708"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Platform development  </a:t>
            </a:r>
          </a:p>
        </p:txBody>
      </p:sp>
      <p:sp>
        <p:nvSpPr>
          <p:cNvPr id="21" name="Rectangle 162">
            <a:extLst>
              <a:ext uri="{FF2B5EF4-FFF2-40B4-BE49-F238E27FC236}">
                <a16:creationId xmlns:a16="http://schemas.microsoft.com/office/drawing/2014/main" id="{BCF6C139-3F93-A950-182F-40D8C689330E}"/>
              </a:ext>
            </a:extLst>
          </p:cNvPr>
          <p:cNvSpPr>
            <a:spLocks noChangeArrowheads="1"/>
          </p:cNvSpPr>
          <p:nvPr/>
        </p:nvSpPr>
        <p:spPr bwMode="gray">
          <a:xfrm>
            <a:off x="10811912"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Scale and monetize</a:t>
            </a:r>
          </a:p>
        </p:txBody>
      </p:sp>
      <p:sp>
        <p:nvSpPr>
          <p:cNvPr id="23" name="Rectangle 164">
            <a:extLst>
              <a:ext uri="{FF2B5EF4-FFF2-40B4-BE49-F238E27FC236}">
                <a16:creationId xmlns:a16="http://schemas.microsoft.com/office/drawing/2014/main" id="{718C4385-285F-8C1D-73C2-4EAC0D3504B9}"/>
              </a:ext>
            </a:extLst>
          </p:cNvPr>
          <p:cNvSpPr>
            <a:spLocks noChangeArrowheads="1"/>
          </p:cNvSpPr>
          <p:nvPr/>
        </p:nvSpPr>
        <p:spPr bwMode="gray">
          <a:xfrm>
            <a:off x="9508175"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a:t>Seamless services</a:t>
            </a:r>
          </a:p>
        </p:txBody>
      </p:sp>
      <p:sp>
        <p:nvSpPr>
          <p:cNvPr id="32" name="Rectangle 158">
            <a:extLst>
              <a:ext uri="{FF2B5EF4-FFF2-40B4-BE49-F238E27FC236}">
                <a16:creationId xmlns:a16="http://schemas.microsoft.com/office/drawing/2014/main" id="{D25F6C9F-1193-72E5-90A9-2FA6AB8A8299}"/>
              </a:ext>
            </a:extLst>
          </p:cNvPr>
          <p:cNvSpPr>
            <a:spLocks noChangeArrowheads="1"/>
          </p:cNvSpPr>
          <p:nvPr/>
        </p:nvSpPr>
        <p:spPr bwMode="gray">
          <a:xfrm>
            <a:off x="9508175"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Niche creation</a:t>
            </a:r>
          </a:p>
        </p:txBody>
      </p:sp>
      <p:sp>
        <p:nvSpPr>
          <p:cNvPr id="40" name="Rectangle 140">
            <a:extLst>
              <a:ext uri="{FF2B5EF4-FFF2-40B4-BE49-F238E27FC236}">
                <a16:creationId xmlns:a16="http://schemas.microsoft.com/office/drawing/2014/main" id="{2479A79D-4149-2A77-0667-5D712539B4B2}"/>
              </a:ext>
            </a:extLst>
          </p:cNvPr>
          <p:cNvSpPr>
            <a:spLocks noChangeArrowheads="1"/>
          </p:cNvSpPr>
          <p:nvPr/>
        </p:nvSpPr>
        <p:spPr bwMode="gray">
          <a:xfrm>
            <a:off x="4053397"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a:t>Ecosystem                            business model</a:t>
            </a:r>
          </a:p>
        </p:txBody>
      </p:sp>
      <p:sp>
        <p:nvSpPr>
          <p:cNvPr id="42" name="Rectangle 150">
            <a:extLst>
              <a:ext uri="{FF2B5EF4-FFF2-40B4-BE49-F238E27FC236}">
                <a16:creationId xmlns:a16="http://schemas.microsoft.com/office/drawing/2014/main" id="{67DE6100-2DEF-9C13-1EAC-150F38C22C51}"/>
              </a:ext>
            </a:extLst>
          </p:cNvPr>
          <p:cNvSpPr>
            <a:spLocks noChangeArrowheads="1"/>
          </p:cNvSpPr>
          <p:nvPr/>
        </p:nvSpPr>
        <p:spPr bwMode="gray">
          <a:xfrm>
            <a:off x="67804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a:t>
            </a:r>
          </a:p>
          <a:p>
            <a:pPr algn="ctr"/>
            <a:r>
              <a:rPr lang="en-GB" sz="900" dirty="0"/>
              <a:t>Co-evolution</a:t>
            </a:r>
          </a:p>
        </p:txBody>
      </p:sp>
      <p:sp>
        <p:nvSpPr>
          <p:cNvPr id="45" name="Rectangle 141">
            <a:extLst>
              <a:ext uri="{FF2B5EF4-FFF2-40B4-BE49-F238E27FC236}">
                <a16:creationId xmlns:a16="http://schemas.microsoft.com/office/drawing/2014/main" id="{B5A04A6A-26AE-0625-621D-C5F1F6599B09}"/>
              </a:ext>
            </a:extLst>
          </p:cNvPr>
          <p:cNvSpPr>
            <a:spLocks noChangeArrowheads="1"/>
          </p:cNvSpPr>
          <p:nvPr/>
        </p:nvSpPr>
        <p:spPr bwMode="gray">
          <a:xfrm>
            <a:off x="4053397"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Multidisciplinary</a:t>
            </a:r>
          </a:p>
          <a:p>
            <a:pPr algn="ctr"/>
            <a:r>
              <a:rPr lang="en-GB" sz="900" dirty="0"/>
              <a:t>teams</a:t>
            </a:r>
          </a:p>
        </p:txBody>
      </p:sp>
      <p:sp>
        <p:nvSpPr>
          <p:cNvPr id="46" name="Rectangle 146">
            <a:extLst>
              <a:ext uri="{FF2B5EF4-FFF2-40B4-BE49-F238E27FC236}">
                <a16:creationId xmlns:a16="http://schemas.microsoft.com/office/drawing/2014/main" id="{457D3E16-0ABB-8A72-FA30-4EE02018363B}"/>
              </a:ext>
            </a:extLst>
          </p:cNvPr>
          <p:cNvSpPr>
            <a:spLocks noChangeArrowheads="1"/>
          </p:cNvSpPr>
          <p:nvPr/>
        </p:nvSpPr>
        <p:spPr bwMode="gray">
          <a:xfrm>
            <a:off x="10811912"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defRPr/>
            </a:pPr>
            <a:r>
              <a:rPr lang="en-GB" sz="900" dirty="0"/>
              <a:t>Innovation</a:t>
            </a:r>
          </a:p>
        </p:txBody>
      </p:sp>
      <p:sp>
        <p:nvSpPr>
          <p:cNvPr id="47" name="Rectangle 151">
            <a:extLst>
              <a:ext uri="{FF2B5EF4-FFF2-40B4-BE49-F238E27FC236}">
                <a16:creationId xmlns:a16="http://schemas.microsoft.com/office/drawing/2014/main" id="{D5FD08EA-BAB6-1E92-C28C-66DB795E9C56}"/>
              </a:ext>
            </a:extLst>
          </p:cNvPr>
          <p:cNvSpPr>
            <a:spLocks noChangeArrowheads="1"/>
          </p:cNvSpPr>
          <p:nvPr/>
        </p:nvSpPr>
        <p:spPr bwMode="gray">
          <a:xfrm>
            <a:off x="9508175"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Value</a:t>
            </a:r>
          </a:p>
          <a:p>
            <a:pPr algn="ctr"/>
            <a:r>
              <a:rPr lang="en-GB" sz="900" dirty="0"/>
              <a:t>optimisation</a:t>
            </a:r>
          </a:p>
        </p:txBody>
      </p:sp>
      <p:sp>
        <p:nvSpPr>
          <p:cNvPr id="58" name="Rectangle 77">
            <a:extLst>
              <a:ext uri="{FF2B5EF4-FFF2-40B4-BE49-F238E27FC236}">
                <a16:creationId xmlns:a16="http://schemas.microsoft.com/office/drawing/2014/main" id="{2E1ECA4C-89E5-6AFF-DD75-33018F45C8B2}"/>
              </a:ext>
            </a:extLst>
          </p:cNvPr>
          <p:cNvSpPr>
            <a:spLocks noChangeArrowheads="1"/>
          </p:cNvSpPr>
          <p:nvPr/>
        </p:nvSpPr>
        <p:spPr bwMode="gray">
          <a:xfrm>
            <a:off x="1331936" y="4469789"/>
            <a:ext cx="1249295" cy="453668"/>
          </a:xfrm>
          <a:prstGeom prst="roundRect">
            <a:avLst/>
          </a:prstGeom>
          <a:solidFill>
            <a:srgbClr val="A5E4FF"/>
          </a:solidFill>
          <a:ln w="19050" algn="ctr">
            <a:solidFill>
              <a:schemeClr val="accent1"/>
            </a:solidFill>
            <a:miter lim="800000"/>
            <a:headEnd/>
            <a:tailEnd/>
          </a:ln>
        </p:spPr>
        <p:txBody>
          <a:bodyPr lIns="41583" tIns="41583" rIns="41583" bIns="41583" anchor="ctr"/>
          <a:lstStyle/>
          <a:p>
            <a:pPr algn="ctr"/>
            <a:r>
              <a:rPr lang="en-GB" sz="900" dirty="0"/>
              <a:t>Ecosystem Horizon Model</a:t>
            </a:r>
          </a:p>
        </p:txBody>
      </p:sp>
      <p:sp>
        <p:nvSpPr>
          <p:cNvPr id="55" name="Rectangle 150">
            <a:extLst>
              <a:ext uri="{FF2B5EF4-FFF2-40B4-BE49-F238E27FC236}">
                <a16:creationId xmlns:a16="http://schemas.microsoft.com/office/drawing/2014/main" id="{C6C355EB-1BF2-81CD-BBF6-E8C1BA5EEB5E}"/>
              </a:ext>
            </a:extLst>
          </p:cNvPr>
          <p:cNvSpPr>
            <a:spLocks noChangeArrowheads="1"/>
          </p:cNvSpPr>
          <p:nvPr/>
        </p:nvSpPr>
        <p:spPr bwMode="gray">
          <a:xfrm>
            <a:off x="5360877"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Ecosystem</a:t>
            </a:r>
          </a:p>
          <a:p>
            <a:pPr algn="ctr"/>
            <a:r>
              <a:rPr lang="en-GB" sz="900" dirty="0"/>
              <a:t>legitimacy</a:t>
            </a:r>
          </a:p>
        </p:txBody>
      </p:sp>
      <p:sp>
        <p:nvSpPr>
          <p:cNvPr id="56" name="Rectangle 140">
            <a:extLst>
              <a:ext uri="{FF2B5EF4-FFF2-40B4-BE49-F238E27FC236}">
                <a16:creationId xmlns:a16="http://schemas.microsoft.com/office/drawing/2014/main" id="{C58CBCBB-5DCA-5DC4-EDD8-0E69FFDB33DD}"/>
              </a:ext>
            </a:extLst>
          </p:cNvPr>
          <p:cNvSpPr>
            <a:spLocks noChangeArrowheads="1"/>
          </p:cNvSpPr>
          <p:nvPr/>
        </p:nvSpPr>
        <p:spPr bwMode="gray">
          <a:xfrm>
            <a:off x="5360877"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business case</a:t>
            </a:r>
          </a:p>
        </p:txBody>
      </p:sp>
      <p:sp>
        <p:nvSpPr>
          <p:cNvPr id="57" name="Rectangle 134">
            <a:extLst>
              <a:ext uri="{FF2B5EF4-FFF2-40B4-BE49-F238E27FC236}">
                <a16:creationId xmlns:a16="http://schemas.microsoft.com/office/drawing/2014/main" id="{810707DF-BAF0-4A83-F050-52F9C170E6B7}"/>
              </a:ext>
            </a:extLst>
          </p:cNvPr>
          <p:cNvSpPr>
            <a:spLocks noChangeArrowheads="1"/>
          </p:cNvSpPr>
          <p:nvPr/>
        </p:nvSpPr>
        <p:spPr bwMode="gray">
          <a:xfrm>
            <a:off x="26356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value proposition</a:t>
            </a:r>
          </a:p>
        </p:txBody>
      </p:sp>
      <p:sp>
        <p:nvSpPr>
          <p:cNvPr id="59" name="Rectangle 134">
            <a:extLst>
              <a:ext uri="{FF2B5EF4-FFF2-40B4-BE49-F238E27FC236}">
                <a16:creationId xmlns:a16="http://schemas.microsoft.com/office/drawing/2014/main" id="{69BBA4AA-7163-E575-1770-05C5DF20D863}"/>
              </a:ext>
            </a:extLst>
          </p:cNvPr>
          <p:cNvSpPr>
            <a:spLocks noChangeArrowheads="1"/>
          </p:cNvSpPr>
          <p:nvPr/>
        </p:nvSpPr>
        <p:spPr bwMode="gray">
          <a:xfrm>
            <a:off x="8086708"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Ecosystem Service development</a:t>
            </a:r>
          </a:p>
        </p:txBody>
      </p:sp>
      <p:sp>
        <p:nvSpPr>
          <p:cNvPr id="62" name="Rectangle 159">
            <a:extLst>
              <a:ext uri="{FF2B5EF4-FFF2-40B4-BE49-F238E27FC236}">
                <a16:creationId xmlns:a16="http://schemas.microsoft.com/office/drawing/2014/main" id="{F57E07B5-89AC-7283-891C-5EAE39D68E87}"/>
              </a:ext>
            </a:extLst>
          </p:cNvPr>
          <p:cNvSpPr>
            <a:spLocks noChangeArrowheads="1"/>
          </p:cNvSpPr>
          <p:nvPr/>
        </p:nvSpPr>
        <p:spPr bwMode="gray">
          <a:xfrm>
            <a:off x="6780473" y="4469789"/>
            <a:ext cx="1249295" cy="453668"/>
          </a:xfrm>
          <a:prstGeom prst="roundRect">
            <a:avLst/>
          </a:prstGeom>
          <a:noFill/>
          <a:ln w="19050" algn="ctr">
            <a:solidFill>
              <a:schemeClr val="accent1"/>
            </a:solidFill>
            <a:miter lim="800000"/>
            <a:headEnd/>
            <a:tailEnd/>
          </a:ln>
        </p:spPr>
        <p:txBody>
          <a:bodyPr lIns="41583" tIns="41583" rIns="41583" bIns="41583" anchor="ctr"/>
          <a:lstStyle/>
          <a:p>
            <a:pPr algn="ctr">
              <a:defRPr/>
            </a:pPr>
            <a:r>
              <a:rPr lang="en-GB" sz="900" dirty="0"/>
              <a:t>Data space development</a:t>
            </a:r>
          </a:p>
        </p:txBody>
      </p:sp>
      <p:sp>
        <p:nvSpPr>
          <p:cNvPr id="63" name="Rectangle 159">
            <a:extLst>
              <a:ext uri="{FF2B5EF4-FFF2-40B4-BE49-F238E27FC236}">
                <a16:creationId xmlns:a16="http://schemas.microsoft.com/office/drawing/2014/main" id="{B8D2EBB5-3437-742E-940D-917ECEDF192C}"/>
              </a:ext>
            </a:extLst>
          </p:cNvPr>
          <p:cNvSpPr>
            <a:spLocks noChangeArrowheads="1"/>
          </p:cNvSpPr>
          <p:nvPr/>
        </p:nvSpPr>
        <p:spPr bwMode="gray">
          <a:xfrm>
            <a:off x="6780473"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defRPr/>
            </a:pPr>
            <a:r>
              <a:rPr lang="en-GB" sz="900" dirty="0"/>
              <a:t>Ecosystem organisation development</a:t>
            </a:r>
          </a:p>
        </p:txBody>
      </p:sp>
      <p:sp>
        <p:nvSpPr>
          <p:cNvPr id="10" name="Rectangle 71">
            <a:extLst>
              <a:ext uri="{FF2B5EF4-FFF2-40B4-BE49-F238E27FC236}">
                <a16:creationId xmlns:a16="http://schemas.microsoft.com/office/drawing/2014/main" id="{E51B6613-1D49-010D-941C-E5A6F494C202}"/>
              </a:ext>
            </a:extLst>
          </p:cNvPr>
          <p:cNvSpPr>
            <a:spLocks noChangeArrowheads="1"/>
          </p:cNvSpPr>
          <p:nvPr/>
        </p:nvSpPr>
        <p:spPr bwMode="gray">
          <a:xfrm>
            <a:off x="141544" y="2716529"/>
            <a:ext cx="1008393" cy="453669"/>
          </a:xfrm>
          <a:prstGeom prst="roundRect">
            <a:avLst/>
          </a:prstGeom>
          <a:solidFill>
            <a:schemeClr val="bg2">
              <a:lumMod val="95000"/>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sp>
        <p:nvSpPr>
          <p:cNvPr id="34" name="Rectangle 73">
            <a:extLst>
              <a:ext uri="{FF2B5EF4-FFF2-40B4-BE49-F238E27FC236}">
                <a16:creationId xmlns:a16="http://schemas.microsoft.com/office/drawing/2014/main" id="{EE62DB7E-E96F-A7A8-7530-E8B14B5B9140}"/>
              </a:ext>
            </a:extLst>
          </p:cNvPr>
          <p:cNvSpPr>
            <a:spLocks noChangeArrowheads="1"/>
          </p:cNvSpPr>
          <p:nvPr/>
        </p:nvSpPr>
        <p:spPr bwMode="gray">
          <a:xfrm>
            <a:off x="141544" y="1541804"/>
            <a:ext cx="1008393" cy="453668"/>
          </a:xfrm>
          <a:prstGeom prst="roundRect">
            <a:avLst/>
          </a:prstGeom>
          <a:solidFill>
            <a:schemeClr val="bg2">
              <a:lumMod val="95000"/>
            </a:schemeClr>
          </a:solidFill>
          <a:ln w="19050" algn="ctr">
            <a:solidFill>
              <a:schemeClr val="tx2">
                <a:lumMod val="50000"/>
              </a:schemeClr>
            </a:solidFill>
            <a:miter lim="800000"/>
            <a:headEnd/>
            <a:tailEnd/>
          </a:ln>
        </p:spPr>
        <p:txBody>
          <a:bodyPr lIns="41583" tIns="41583" rIns="41583" bIns="41583" anchor="ctr"/>
          <a:lstStyle/>
          <a:p>
            <a:pPr algn="ctr"/>
            <a:r>
              <a:rPr lang="en-GB" sz="1000" b="1" dirty="0">
                <a:cs typeface="Arial" pitchFamily="34" charset="0"/>
              </a:rPr>
              <a:t>Governance</a:t>
            </a:r>
          </a:p>
        </p:txBody>
      </p:sp>
      <p:sp>
        <p:nvSpPr>
          <p:cNvPr id="7" name="Rectangle 72">
            <a:extLst>
              <a:ext uri="{FF2B5EF4-FFF2-40B4-BE49-F238E27FC236}">
                <a16:creationId xmlns:a16="http://schemas.microsoft.com/office/drawing/2014/main" id="{772A1EF4-8C85-7842-6CAC-D6942E196DFC}"/>
              </a:ext>
            </a:extLst>
          </p:cNvPr>
          <p:cNvSpPr>
            <a:spLocks noChangeArrowheads="1"/>
          </p:cNvSpPr>
          <p:nvPr/>
        </p:nvSpPr>
        <p:spPr bwMode="gray">
          <a:xfrm>
            <a:off x="4030636" y="2127401"/>
            <a:ext cx="2606040" cy="457200"/>
          </a:xfrm>
          <a:prstGeom prst="roundRect">
            <a:avLst/>
          </a:prstGeom>
          <a:solidFill>
            <a:srgbClr val="2BB96D"/>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2. Define</a:t>
            </a:r>
          </a:p>
        </p:txBody>
      </p:sp>
      <p:sp>
        <p:nvSpPr>
          <p:cNvPr id="8" name="Rectangle 121">
            <a:extLst>
              <a:ext uri="{FF2B5EF4-FFF2-40B4-BE49-F238E27FC236}">
                <a16:creationId xmlns:a16="http://schemas.microsoft.com/office/drawing/2014/main" id="{D6FEEE45-8EC3-86AA-B595-621E6A90B4A2}"/>
              </a:ext>
            </a:extLst>
          </p:cNvPr>
          <p:cNvSpPr>
            <a:spLocks noChangeArrowheads="1"/>
          </p:cNvSpPr>
          <p:nvPr/>
        </p:nvSpPr>
        <p:spPr bwMode="gray">
          <a:xfrm>
            <a:off x="6755840" y="2127401"/>
            <a:ext cx="2606667" cy="457200"/>
          </a:xfrm>
          <a:prstGeom prst="roundRect">
            <a:avLst/>
          </a:prstGeom>
          <a:solidFill>
            <a:srgbClr val="1DAE61"/>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3. Develop</a:t>
            </a:r>
          </a:p>
        </p:txBody>
      </p:sp>
      <p:sp>
        <p:nvSpPr>
          <p:cNvPr id="9" name="Rectangle 73">
            <a:extLst>
              <a:ext uri="{FF2B5EF4-FFF2-40B4-BE49-F238E27FC236}">
                <a16:creationId xmlns:a16="http://schemas.microsoft.com/office/drawing/2014/main" id="{05D3B068-75F1-8D68-E16B-53E50293D6CB}"/>
              </a:ext>
            </a:extLst>
          </p:cNvPr>
          <p:cNvSpPr>
            <a:spLocks noChangeArrowheads="1"/>
          </p:cNvSpPr>
          <p:nvPr/>
        </p:nvSpPr>
        <p:spPr bwMode="gray">
          <a:xfrm>
            <a:off x="9481671" y="2130933"/>
            <a:ext cx="2606040" cy="453668"/>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1" name="Rectangle 77">
            <a:extLst>
              <a:ext uri="{FF2B5EF4-FFF2-40B4-BE49-F238E27FC236}">
                <a16:creationId xmlns:a16="http://schemas.microsoft.com/office/drawing/2014/main" id="{F644010D-3420-A07E-3D50-00FFC97F7ADB}"/>
              </a:ext>
            </a:extLst>
          </p:cNvPr>
          <p:cNvSpPr>
            <a:spLocks noChangeArrowheads="1"/>
          </p:cNvSpPr>
          <p:nvPr/>
        </p:nvSpPr>
        <p:spPr bwMode="gray">
          <a:xfrm>
            <a:off x="2635673"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Ecosystem vision and common goals</a:t>
            </a:r>
          </a:p>
        </p:txBody>
      </p:sp>
      <p:sp>
        <p:nvSpPr>
          <p:cNvPr id="15" name="Rectangle 136">
            <a:extLst>
              <a:ext uri="{FF2B5EF4-FFF2-40B4-BE49-F238E27FC236}">
                <a16:creationId xmlns:a16="http://schemas.microsoft.com/office/drawing/2014/main" id="{D29CAE2C-00BA-93C5-2753-5CB85D0E9A80}"/>
              </a:ext>
            </a:extLst>
          </p:cNvPr>
          <p:cNvSpPr>
            <a:spLocks noChangeArrowheads="1"/>
          </p:cNvSpPr>
          <p:nvPr/>
        </p:nvSpPr>
        <p:spPr bwMode="gray">
          <a:xfrm>
            <a:off x="536087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model canvas</a:t>
            </a:r>
          </a:p>
        </p:txBody>
      </p:sp>
      <p:sp>
        <p:nvSpPr>
          <p:cNvPr id="16" name="Rectangle 142">
            <a:extLst>
              <a:ext uri="{FF2B5EF4-FFF2-40B4-BE49-F238E27FC236}">
                <a16:creationId xmlns:a16="http://schemas.microsoft.com/office/drawing/2014/main" id="{C1467C9D-9D20-E933-060F-50D3BE2A61F1}"/>
              </a:ext>
            </a:extLst>
          </p:cNvPr>
          <p:cNvSpPr>
            <a:spLocks noChangeArrowheads="1"/>
          </p:cNvSpPr>
          <p:nvPr/>
        </p:nvSpPr>
        <p:spPr bwMode="gray">
          <a:xfrm>
            <a:off x="1331936"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Ecosystem service processes</a:t>
            </a:r>
          </a:p>
        </p:txBody>
      </p:sp>
      <p:sp>
        <p:nvSpPr>
          <p:cNvPr id="17" name="Rectangle 147">
            <a:extLst>
              <a:ext uri="{FF2B5EF4-FFF2-40B4-BE49-F238E27FC236}">
                <a16:creationId xmlns:a16="http://schemas.microsoft.com/office/drawing/2014/main" id="{D3526310-3B3D-9A77-3005-EEF7A203414F}"/>
              </a:ext>
            </a:extLst>
          </p:cNvPr>
          <p:cNvSpPr>
            <a:spLocks noChangeArrowheads="1"/>
          </p:cNvSpPr>
          <p:nvPr/>
        </p:nvSpPr>
        <p:spPr bwMode="gray">
          <a:xfrm>
            <a:off x="2635673"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Ecosystem policies </a:t>
            </a:r>
          </a:p>
          <a:p>
            <a:pPr algn="ctr">
              <a:defRPr/>
            </a:pPr>
            <a:r>
              <a:rPr lang="en-GB" sz="900" dirty="0"/>
              <a:t>and regulation</a:t>
            </a:r>
          </a:p>
        </p:txBody>
      </p:sp>
      <p:sp>
        <p:nvSpPr>
          <p:cNvPr id="22" name="Rectangle 163">
            <a:extLst>
              <a:ext uri="{FF2B5EF4-FFF2-40B4-BE49-F238E27FC236}">
                <a16:creationId xmlns:a16="http://schemas.microsoft.com/office/drawing/2014/main" id="{119781BE-72D2-FE0E-02CF-AD8B2FAA3417}"/>
              </a:ext>
            </a:extLst>
          </p:cNvPr>
          <p:cNvSpPr>
            <a:spLocks noChangeArrowheads="1"/>
          </p:cNvSpPr>
          <p:nvPr/>
        </p:nvSpPr>
        <p:spPr bwMode="gray">
          <a:xfrm>
            <a:off x="405339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capabilities</a:t>
            </a:r>
          </a:p>
        </p:txBody>
      </p:sp>
      <p:sp>
        <p:nvSpPr>
          <p:cNvPr id="26" name="Rectangle 143">
            <a:extLst>
              <a:ext uri="{FF2B5EF4-FFF2-40B4-BE49-F238E27FC236}">
                <a16:creationId xmlns:a16="http://schemas.microsoft.com/office/drawing/2014/main" id="{55342C3B-316B-1541-057A-5B2A190E98AF}"/>
              </a:ext>
            </a:extLst>
          </p:cNvPr>
          <p:cNvSpPr>
            <a:spLocks noChangeArrowheads="1"/>
          </p:cNvSpPr>
          <p:nvPr/>
        </p:nvSpPr>
        <p:spPr bwMode="gray">
          <a:xfrm>
            <a:off x="536087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Value added services</a:t>
            </a:r>
          </a:p>
          <a:p>
            <a:pPr algn="ctr"/>
            <a:r>
              <a:rPr lang="en-GB" sz="900" dirty="0"/>
              <a:t>of each partner</a:t>
            </a:r>
          </a:p>
        </p:txBody>
      </p:sp>
      <p:sp>
        <p:nvSpPr>
          <p:cNvPr id="28" name="Rectangle 153">
            <a:extLst>
              <a:ext uri="{FF2B5EF4-FFF2-40B4-BE49-F238E27FC236}">
                <a16:creationId xmlns:a16="http://schemas.microsoft.com/office/drawing/2014/main" id="{6E229849-A895-0CB5-3C41-2454F0FCB367}"/>
              </a:ext>
            </a:extLst>
          </p:cNvPr>
          <p:cNvSpPr>
            <a:spLocks noChangeArrowheads="1"/>
          </p:cNvSpPr>
          <p:nvPr/>
        </p:nvSpPr>
        <p:spPr bwMode="gray">
          <a:xfrm>
            <a:off x="9508175"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Collaborative fit monitoring</a:t>
            </a:r>
          </a:p>
        </p:txBody>
      </p:sp>
      <p:sp>
        <p:nvSpPr>
          <p:cNvPr id="35" name="Rectangle 166">
            <a:extLst>
              <a:ext uri="{FF2B5EF4-FFF2-40B4-BE49-F238E27FC236}">
                <a16:creationId xmlns:a16="http://schemas.microsoft.com/office/drawing/2014/main" id="{A543B204-7EE1-EC4E-C3B8-D08FE789C207}"/>
              </a:ext>
            </a:extLst>
          </p:cNvPr>
          <p:cNvSpPr>
            <a:spLocks noChangeArrowheads="1"/>
          </p:cNvSpPr>
          <p:nvPr/>
        </p:nvSpPr>
        <p:spPr bwMode="gray">
          <a:xfrm>
            <a:off x="536087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boundaries</a:t>
            </a:r>
          </a:p>
        </p:txBody>
      </p:sp>
      <p:sp>
        <p:nvSpPr>
          <p:cNvPr id="36" name="Rectangle 168">
            <a:extLst>
              <a:ext uri="{FF2B5EF4-FFF2-40B4-BE49-F238E27FC236}">
                <a16:creationId xmlns:a16="http://schemas.microsoft.com/office/drawing/2014/main" id="{D85D2E9E-F6AF-8410-50A3-2327C88A6037}"/>
              </a:ext>
            </a:extLst>
          </p:cNvPr>
          <p:cNvSpPr>
            <a:spLocks noChangeArrowheads="1"/>
          </p:cNvSpPr>
          <p:nvPr/>
        </p:nvSpPr>
        <p:spPr bwMode="gray">
          <a:xfrm>
            <a:off x="4057140"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Inter-organizational agreements</a:t>
            </a:r>
          </a:p>
        </p:txBody>
      </p:sp>
      <p:sp>
        <p:nvSpPr>
          <p:cNvPr id="37" name="Rectangle 169">
            <a:extLst>
              <a:ext uri="{FF2B5EF4-FFF2-40B4-BE49-F238E27FC236}">
                <a16:creationId xmlns:a16="http://schemas.microsoft.com/office/drawing/2014/main" id="{D137D699-E8B4-9908-7D2A-5925CFD69EDA}"/>
              </a:ext>
            </a:extLst>
          </p:cNvPr>
          <p:cNvSpPr>
            <a:spLocks noChangeArrowheads="1"/>
          </p:cNvSpPr>
          <p:nvPr/>
        </p:nvSpPr>
        <p:spPr bwMode="gray">
          <a:xfrm>
            <a:off x="6780473"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Collaborative</a:t>
            </a:r>
          </a:p>
          <a:p>
            <a:pPr algn="ctr">
              <a:defRPr/>
            </a:pPr>
            <a:r>
              <a:rPr lang="en-GB" sz="900" dirty="0"/>
              <a:t>conditions</a:t>
            </a:r>
          </a:p>
        </p:txBody>
      </p:sp>
      <p:sp>
        <p:nvSpPr>
          <p:cNvPr id="41" name="Rectangle 145">
            <a:extLst>
              <a:ext uri="{FF2B5EF4-FFF2-40B4-BE49-F238E27FC236}">
                <a16:creationId xmlns:a16="http://schemas.microsoft.com/office/drawing/2014/main" id="{AC991EC9-1D50-D72E-FCDC-57D06E468E5D}"/>
              </a:ext>
            </a:extLst>
          </p:cNvPr>
          <p:cNvSpPr>
            <a:spLocks noChangeArrowheads="1"/>
          </p:cNvSpPr>
          <p:nvPr/>
        </p:nvSpPr>
        <p:spPr bwMode="gray">
          <a:xfrm>
            <a:off x="8086708"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Investments</a:t>
            </a:r>
          </a:p>
        </p:txBody>
      </p:sp>
      <p:sp>
        <p:nvSpPr>
          <p:cNvPr id="44" name="Rectangle 135">
            <a:extLst>
              <a:ext uri="{FF2B5EF4-FFF2-40B4-BE49-F238E27FC236}">
                <a16:creationId xmlns:a16="http://schemas.microsoft.com/office/drawing/2014/main" id="{34D4F564-B840-708F-C14F-16B5AA5B0F0D}"/>
              </a:ext>
            </a:extLst>
          </p:cNvPr>
          <p:cNvSpPr>
            <a:spLocks noChangeArrowheads="1"/>
          </p:cNvSpPr>
          <p:nvPr/>
        </p:nvSpPr>
        <p:spPr bwMode="gray">
          <a:xfrm>
            <a:off x="10811912"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Forms of                                value co-creation</a:t>
            </a:r>
          </a:p>
        </p:txBody>
      </p:sp>
      <p:sp>
        <p:nvSpPr>
          <p:cNvPr id="48" name="Rectangle 152">
            <a:extLst>
              <a:ext uri="{FF2B5EF4-FFF2-40B4-BE49-F238E27FC236}">
                <a16:creationId xmlns:a16="http://schemas.microsoft.com/office/drawing/2014/main" id="{8327206D-63B3-F392-4182-7DC83B67E95F}"/>
              </a:ext>
            </a:extLst>
          </p:cNvPr>
          <p:cNvSpPr>
            <a:spLocks noChangeArrowheads="1"/>
          </p:cNvSpPr>
          <p:nvPr/>
        </p:nvSpPr>
        <p:spPr bwMode="gray">
          <a:xfrm>
            <a:off x="405339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Partner onboarding</a:t>
            </a:r>
          </a:p>
        </p:txBody>
      </p:sp>
      <p:sp>
        <p:nvSpPr>
          <p:cNvPr id="49" name="Rectangle 167">
            <a:extLst>
              <a:ext uri="{FF2B5EF4-FFF2-40B4-BE49-F238E27FC236}">
                <a16:creationId xmlns:a16="http://schemas.microsoft.com/office/drawing/2014/main" id="{486067C3-6F70-5B58-5534-A74685CE656B}"/>
              </a:ext>
            </a:extLst>
          </p:cNvPr>
          <p:cNvSpPr>
            <a:spLocks noChangeArrowheads="1"/>
          </p:cNvSpPr>
          <p:nvPr/>
        </p:nvSpPr>
        <p:spPr bwMode="gray">
          <a:xfrm>
            <a:off x="67804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defRPr/>
            </a:pPr>
            <a:r>
              <a:rPr lang="en-GB" sz="900" dirty="0"/>
              <a:t>Organisational</a:t>
            </a:r>
          </a:p>
          <a:p>
            <a:pPr algn="ctr">
              <a:defRPr/>
            </a:pPr>
            <a:r>
              <a:rPr lang="en-GB" sz="900" dirty="0"/>
              <a:t>redesign</a:t>
            </a:r>
          </a:p>
        </p:txBody>
      </p:sp>
      <p:sp>
        <p:nvSpPr>
          <p:cNvPr id="2" name="Rectangle 77">
            <a:extLst>
              <a:ext uri="{FF2B5EF4-FFF2-40B4-BE49-F238E27FC236}">
                <a16:creationId xmlns:a16="http://schemas.microsoft.com/office/drawing/2014/main" id="{9A87B579-7557-7580-C2EE-037AA17960BA}"/>
              </a:ext>
            </a:extLst>
          </p:cNvPr>
          <p:cNvSpPr>
            <a:spLocks noChangeArrowheads="1"/>
          </p:cNvSpPr>
          <p:nvPr/>
        </p:nvSpPr>
        <p:spPr bwMode="gray">
          <a:xfrm>
            <a:off x="4053397" y="2716530"/>
            <a:ext cx="1249295" cy="453668"/>
          </a:xfrm>
          <a:prstGeom prst="roundRect">
            <a:avLst/>
          </a:prstGeom>
          <a:solidFill>
            <a:srgbClr val="A5E4FF"/>
          </a:solidFill>
          <a:ln w="19050" algn="ctr">
            <a:solidFill>
              <a:srgbClr val="00A3A1"/>
            </a:solidFill>
            <a:miter lim="800000"/>
            <a:headEnd/>
            <a:tailEnd/>
          </a:ln>
        </p:spPr>
        <p:txBody>
          <a:bodyPr lIns="41583" tIns="41583" rIns="41583" bIns="41583" anchor="ctr"/>
          <a:lstStyle/>
          <a:p>
            <a:pPr algn="ctr"/>
            <a:r>
              <a:rPr lang="en-GB" sz="900" dirty="0"/>
              <a:t>Code</a:t>
            </a:r>
          </a:p>
          <a:p>
            <a:pPr algn="ctr"/>
            <a:r>
              <a:rPr lang="en-GB" sz="900" dirty="0"/>
              <a:t>of conduct</a:t>
            </a:r>
          </a:p>
        </p:txBody>
      </p:sp>
      <p:sp>
        <p:nvSpPr>
          <p:cNvPr id="3" name="Rectangle 72">
            <a:extLst>
              <a:ext uri="{FF2B5EF4-FFF2-40B4-BE49-F238E27FC236}">
                <a16:creationId xmlns:a16="http://schemas.microsoft.com/office/drawing/2014/main" id="{C08C4045-F78A-B319-A509-424007153F03}"/>
              </a:ext>
            </a:extLst>
          </p:cNvPr>
          <p:cNvSpPr>
            <a:spLocks noChangeArrowheads="1"/>
          </p:cNvSpPr>
          <p:nvPr/>
        </p:nvSpPr>
        <p:spPr bwMode="gray">
          <a:xfrm>
            <a:off x="1305432" y="2127401"/>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5" name="Rectangle 72">
            <a:extLst>
              <a:ext uri="{FF2B5EF4-FFF2-40B4-BE49-F238E27FC236}">
                <a16:creationId xmlns:a16="http://schemas.microsoft.com/office/drawing/2014/main" id="{2327C222-1F8C-4971-76CC-3D902D54A00A}"/>
              </a:ext>
            </a:extLst>
          </p:cNvPr>
          <p:cNvSpPr>
            <a:spLocks noChangeArrowheads="1"/>
          </p:cNvSpPr>
          <p:nvPr/>
        </p:nvSpPr>
        <p:spPr bwMode="gray">
          <a:xfrm>
            <a:off x="1305432" y="961947"/>
            <a:ext cx="10755775"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endParaRPr lang="en-GB" sz="1200" b="1" dirty="0">
              <a:solidFill>
                <a:schemeClr val="bg2"/>
              </a:solidFill>
              <a:cs typeface="Arial" pitchFamily="34" charset="0"/>
            </a:endParaRPr>
          </a:p>
        </p:txBody>
      </p:sp>
      <p:sp>
        <p:nvSpPr>
          <p:cNvPr id="50" name="Rectangle 168">
            <a:extLst>
              <a:ext uri="{FF2B5EF4-FFF2-40B4-BE49-F238E27FC236}">
                <a16:creationId xmlns:a16="http://schemas.microsoft.com/office/drawing/2014/main" id="{B784391C-ED11-858E-C22B-4EF2EC727824}"/>
              </a:ext>
            </a:extLst>
          </p:cNvPr>
          <p:cNvSpPr>
            <a:spLocks noChangeArrowheads="1"/>
          </p:cNvSpPr>
          <p:nvPr/>
        </p:nvSpPr>
        <p:spPr bwMode="gray">
          <a:xfrm>
            <a:off x="9508175"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defRPr/>
            </a:pPr>
            <a:r>
              <a:rPr lang="en-GB" sz="900" dirty="0"/>
              <a:t>Ecosystem performance measurement</a:t>
            </a:r>
          </a:p>
        </p:txBody>
      </p:sp>
      <p:sp>
        <p:nvSpPr>
          <p:cNvPr id="51" name="Rectangle 156">
            <a:extLst>
              <a:ext uri="{FF2B5EF4-FFF2-40B4-BE49-F238E27FC236}">
                <a16:creationId xmlns:a16="http://schemas.microsoft.com/office/drawing/2014/main" id="{A816F3E4-B1D2-4308-9884-06A291223182}"/>
              </a:ext>
            </a:extLst>
          </p:cNvPr>
          <p:cNvSpPr>
            <a:spLocks noChangeArrowheads="1"/>
          </p:cNvSpPr>
          <p:nvPr/>
        </p:nvSpPr>
        <p:spPr bwMode="gray">
          <a:xfrm>
            <a:off x="8086708"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Partner On &amp; offboarding</a:t>
            </a:r>
          </a:p>
        </p:txBody>
      </p:sp>
      <p:sp>
        <p:nvSpPr>
          <p:cNvPr id="52" name="Rectangle 161">
            <a:extLst>
              <a:ext uri="{FF2B5EF4-FFF2-40B4-BE49-F238E27FC236}">
                <a16:creationId xmlns:a16="http://schemas.microsoft.com/office/drawing/2014/main" id="{8B8D5D13-C706-8014-37BA-06E9D16D7874}"/>
              </a:ext>
            </a:extLst>
          </p:cNvPr>
          <p:cNvSpPr>
            <a:spLocks noChangeArrowheads="1"/>
          </p:cNvSpPr>
          <p:nvPr/>
        </p:nvSpPr>
        <p:spPr bwMode="gray">
          <a:xfrm>
            <a:off x="5360877"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Partner</a:t>
            </a:r>
          </a:p>
          <a:p>
            <a:pPr algn="ctr"/>
            <a:r>
              <a:rPr lang="en-GB" sz="900" dirty="0"/>
              <a:t>selection</a:t>
            </a:r>
          </a:p>
        </p:txBody>
      </p:sp>
      <p:sp>
        <p:nvSpPr>
          <p:cNvPr id="53" name="Rectangle 77">
            <a:extLst>
              <a:ext uri="{FF2B5EF4-FFF2-40B4-BE49-F238E27FC236}">
                <a16:creationId xmlns:a16="http://schemas.microsoft.com/office/drawing/2014/main" id="{78F810D0-4139-1DAD-D1D5-27BABE627DEB}"/>
              </a:ext>
            </a:extLst>
          </p:cNvPr>
          <p:cNvSpPr>
            <a:spLocks noChangeArrowheads="1"/>
          </p:cNvSpPr>
          <p:nvPr/>
        </p:nvSpPr>
        <p:spPr bwMode="gray">
          <a:xfrm>
            <a:off x="1331936" y="2716530"/>
            <a:ext cx="1249295" cy="453668"/>
          </a:xfrm>
          <a:prstGeom prst="roundRect">
            <a:avLst/>
          </a:prstGeom>
          <a:solidFill>
            <a:srgbClr val="A5E4FF"/>
          </a:solid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54" name="Rectangle 150">
            <a:extLst>
              <a:ext uri="{FF2B5EF4-FFF2-40B4-BE49-F238E27FC236}">
                <a16:creationId xmlns:a16="http://schemas.microsoft.com/office/drawing/2014/main" id="{2DC137FD-E951-8DA9-4E76-0A3E16C11183}"/>
              </a:ext>
            </a:extLst>
          </p:cNvPr>
          <p:cNvSpPr>
            <a:spLocks noChangeArrowheads="1"/>
          </p:cNvSpPr>
          <p:nvPr/>
        </p:nvSpPr>
        <p:spPr bwMode="gray">
          <a:xfrm>
            <a:off x="405339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organisational consensus </a:t>
            </a:r>
          </a:p>
        </p:txBody>
      </p:sp>
      <p:sp>
        <p:nvSpPr>
          <p:cNvPr id="60" name="Rectangle 150">
            <a:extLst>
              <a:ext uri="{FF2B5EF4-FFF2-40B4-BE49-F238E27FC236}">
                <a16:creationId xmlns:a16="http://schemas.microsoft.com/office/drawing/2014/main" id="{1AAAA03F-DF7E-DB37-4975-9146ACFBF1A8}"/>
              </a:ext>
            </a:extLst>
          </p:cNvPr>
          <p:cNvSpPr>
            <a:spLocks noChangeArrowheads="1"/>
          </p:cNvSpPr>
          <p:nvPr/>
        </p:nvSpPr>
        <p:spPr bwMode="gray">
          <a:xfrm>
            <a:off x="10811912"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Co-evolution</a:t>
            </a:r>
          </a:p>
          <a:p>
            <a:pPr algn="ctr"/>
            <a:r>
              <a:rPr lang="en-GB" sz="900" dirty="0"/>
              <a:t>monitoring</a:t>
            </a:r>
          </a:p>
        </p:txBody>
      </p:sp>
      <p:sp>
        <p:nvSpPr>
          <p:cNvPr id="64" name="Rectangle 163">
            <a:extLst>
              <a:ext uri="{FF2B5EF4-FFF2-40B4-BE49-F238E27FC236}">
                <a16:creationId xmlns:a16="http://schemas.microsoft.com/office/drawing/2014/main" id="{3CF0C794-AFB3-84E5-4FF8-AC2C8ED7CEB8}"/>
              </a:ext>
            </a:extLst>
          </p:cNvPr>
          <p:cNvSpPr>
            <a:spLocks noChangeArrowheads="1"/>
          </p:cNvSpPr>
          <p:nvPr/>
        </p:nvSpPr>
        <p:spPr bwMode="gray">
          <a:xfrm>
            <a:off x="6780473" y="5058917"/>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service </a:t>
            </a:r>
            <a:r>
              <a:rPr lang="en-GB" sz="900" dirty="0" err="1"/>
              <a:t>developmement</a:t>
            </a:r>
            <a:endParaRPr lang="en-GB" sz="900" dirty="0"/>
          </a:p>
        </p:txBody>
      </p:sp>
      <p:sp>
        <p:nvSpPr>
          <p:cNvPr id="24" name="Titel 4">
            <a:extLst>
              <a:ext uri="{FF2B5EF4-FFF2-40B4-BE49-F238E27FC236}">
                <a16:creationId xmlns:a16="http://schemas.microsoft.com/office/drawing/2014/main" id="{1F5B7FFF-C75B-7036-C9F8-CECC6FEB5D7E}"/>
              </a:ext>
            </a:extLst>
          </p:cNvPr>
          <p:cNvSpPr txBox="1">
            <a:spLocks/>
          </p:cNvSpPr>
          <p:nvPr/>
        </p:nvSpPr>
        <p:spPr>
          <a:xfrm>
            <a:off x="0" y="0"/>
            <a:ext cx="9870510" cy="961947"/>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DEBB – DESF 1 </a:t>
            </a:r>
            <a:r>
              <a:rPr lang="nl-NL" sz="3200" dirty="0" err="1">
                <a:solidFill>
                  <a:schemeClr val="tx1">
                    <a:lumMod val="85000"/>
                    <a:lumOff val="15000"/>
                  </a:schemeClr>
                </a:solidFill>
              </a:rPr>
              <a:t>Journey</a:t>
            </a:r>
            <a:endParaRPr lang="nl-NL" sz="3200" dirty="0">
              <a:solidFill>
                <a:schemeClr val="tx1">
                  <a:lumMod val="85000"/>
                  <a:lumOff val="15000"/>
                </a:schemeClr>
              </a:solidFill>
            </a:endParaRPr>
          </a:p>
        </p:txBody>
      </p:sp>
      <p:sp>
        <p:nvSpPr>
          <p:cNvPr id="4" name="Rectangle 71">
            <a:extLst>
              <a:ext uri="{FF2B5EF4-FFF2-40B4-BE49-F238E27FC236}">
                <a16:creationId xmlns:a16="http://schemas.microsoft.com/office/drawing/2014/main" id="{BAA0B704-6276-8AA9-B947-ACAB19C62FD1}"/>
              </a:ext>
            </a:extLst>
          </p:cNvPr>
          <p:cNvSpPr>
            <a:spLocks noChangeArrowheads="1"/>
          </p:cNvSpPr>
          <p:nvPr/>
        </p:nvSpPr>
        <p:spPr bwMode="gray">
          <a:xfrm>
            <a:off x="-1210178" y="2716529"/>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 name="Rectangle 73">
            <a:extLst>
              <a:ext uri="{FF2B5EF4-FFF2-40B4-BE49-F238E27FC236}">
                <a16:creationId xmlns:a16="http://schemas.microsoft.com/office/drawing/2014/main" id="{F00DB950-E120-DFF3-477D-AEC7C540F372}"/>
              </a:ext>
            </a:extLst>
          </p:cNvPr>
          <p:cNvSpPr>
            <a:spLocks noChangeArrowheads="1"/>
          </p:cNvSpPr>
          <p:nvPr/>
        </p:nvSpPr>
        <p:spPr bwMode="gray">
          <a:xfrm>
            <a:off x="-1210178" y="4473321"/>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18" name="Rectangle 148">
            <a:extLst>
              <a:ext uri="{FF2B5EF4-FFF2-40B4-BE49-F238E27FC236}">
                <a16:creationId xmlns:a16="http://schemas.microsoft.com/office/drawing/2014/main" id="{C506436A-F205-CD45-05AF-4FCE8B96D726}"/>
              </a:ext>
            </a:extLst>
          </p:cNvPr>
          <p:cNvSpPr>
            <a:spLocks noChangeArrowheads="1"/>
          </p:cNvSpPr>
          <p:nvPr/>
        </p:nvSpPr>
        <p:spPr bwMode="gray">
          <a:xfrm>
            <a:off x="-1210178" y="3302127"/>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25" name="Rectangle 72">
            <a:extLst>
              <a:ext uri="{FF2B5EF4-FFF2-40B4-BE49-F238E27FC236}">
                <a16:creationId xmlns:a16="http://schemas.microsoft.com/office/drawing/2014/main" id="{E85CBC4C-21CD-FD0C-B167-B4EF02B99D59}"/>
              </a:ext>
            </a:extLst>
          </p:cNvPr>
          <p:cNvSpPr>
            <a:spLocks noChangeArrowheads="1"/>
          </p:cNvSpPr>
          <p:nvPr/>
        </p:nvSpPr>
        <p:spPr bwMode="gray">
          <a:xfrm>
            <a:off x="-1210178" y="3885692"/>
            <a:ext cx="1008393" cy="455700"/>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0" name="Rectangle 163">
            <a:extLst>
              <a:ext uri="{FF2B5EF4-FFF2-40B4-BE49-F238E27FC236}">
                <a16:creationId xmlns:a16="http://schemas.microsoft.com/office/drawing/2014/main" id="{F00C9117-B63D-FC3C-EFE9-4C79BE4F969D}"/>
              </a:ext>
            </a:extLst>
          </p:cNvPr>
          <p:cNvSpPr>
            <a:spLocks noChangeArrowheads="1"/>
          </p:cNvSpPr>
          <p:nvPr/>
        </p:nvSpPr>
        <p:spPr bwMode="gray">
          <a:xfrm>
            <a:off x="-1210178" y="6230111"/>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1" name="Rectangle 152">
            <a:extLst>
              <a:ext uri="{FF2B5EF4-FFF2-40B4-BE49-F238E27FC236}">
                <a16:creationId xmlns:a16="http://schemas.microsoft.com/office/drawing/2014/main" id="{FA28827E-726E-5903-A5EC-5648F32B80B3}"/>
              </a:ext>
            </a:extLst>
          </p:cNvPr>
          <p:cNvSpPr>
            <a:spLocks noChangeArrowheads="1"/>
          </p:cNvSpPr>
          <p:nvPr/>
        </p:nvSpPr>
        <p:spPr bwMode="gray">
          <a:xfrm>
            <a:off x="-1210178" y="5644515"/>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3" name="Rectangle 150">
            <a:extLst>
              <a:ext uri="{FF2B5EF4-FFF2-40B4-BE49-F238E27FC236}">
                <a16:creationId xmlns:a16="http://schemas.microsoft.com/office/drawing/2014/main" id="{22575BCD-3400-69BD-5154-970F3B56F28C}"/>
              </a:ext>
            </a:extLst>
          </p:cNvPr>
          <p:cNvSpPr>
            <a:spLocks noChangeArrowheads="1"/>
          </p:cNvSpPr>
          <p:nvPr/>
        </p:nvSpPr>
        <p:spPr bwMode="gray">
          <a:xfrm>
            <a:off x="-1210178" y="5058918"/>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9" name="Rectangle 71">
            <a:extLst>
              <a:ext uri="{FF2B5EF4-FFF2-40B4-BE49-F238E27FC236}">
                <a16:creationId xmlns:a16="http://schemas.microsoft.com/office/drawing/2014/main" id="{B04706D5-E971-D336-A077-2A958CC7C95A}"/>
              </a:ext>
            </a:extLst>
          </p:cNvPr>
          <p:cNvSpPr>
            <a:spLocks noChangeArrowheads="1"/>
          </p:cNvSpPr>
          <p:nvPr/>
        </p:nvSpPr>
        <p:spPr bwMode="gray">
          <a:xfrm>
            <a:off x="-1210178" y="2133433"/>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5" name="Rectangle 71">
            <a:extLst>
              <a:ext uri="{FF2B5EF4-FFF2-40B4-BE49-F238E27FC236}">
                <a16:creationId xmlns:a16="http://schemas.microsoft.com/office/drawing/2014/main" id="{CAC10AF3-33DF-0059-8EC3-B4F970BDB09C}"/>
              </a:ext>
            </a:extLst>
          </p:cNvPr>
          <p:cNvSpPr>
            <a:spLocks noChangeArrowheads="1"/>
          </p:cNvSpPr>
          <p:nvPr/>
        </p:nvSpPr>
        <p:spPr bwMode="gray">
          <a:xfrm>
            <a:off x="-1210178" y="1541636"/>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6" name="Rectangle 71">
            <a:extLst>
              <a:ext uri="{FF2B5EF4-FFF2-40B4-BE49-F238E27FC236}">
                <a16:creationId xmlns:a16="http://schemas.microsoft.com/office/drawing/2014/main" id="{97649721-5683-09FF-BC0D-C0B4220A0E1D}"/>
              </a:ext>
            </a:extLst>
          </p:cNvPr>
          <p:cNvSpPr>
            <a:spLocks noChangeArrowheads="1"/>
          </p:cNvSpPr>
          <p:nvPr/>
        </p:nvSpPr>
        <p:spPr bwMode="gray">
          <a:xfrm>
            <a:off x="-1210178" y="963261"/>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Tree>
    <p:extLst>
      <p:ext uri="{BB962C8B-B14F-4D97-AF65-F5344CB8AC3E}">
        <p14:creationId xmlns:p14="http://schemas.microsoft.com/office/powerpoint/2010/main" val="2384574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2FDA-1EC3-8C6B-D158-06795DE58CE5}"/>
            </a:ext>
          </a:extLst>
        </p:cNvPr>
        <p:cNvGrpSpPr/>
        <p:nvPr/>
      </p:nvGrpSpPr>
      <p:grpSpPr>
        <a:xfrm>
          <a:off x="0" y="0"/>
          <a:ext cx="0" cy="0"/>
          <a:chOff x="0" y="0"/>
          <a:chExt cx="0" cy="0"/>
        </a:xfrm>
      </p:grpSpPr>
      <p:sp>
        <p:nvSpPr>
          <p:cNvPr id="19" name="Rectangle 73">
            <a:extLst>
              <a:ext uri="{FF2B5EF4-FFF2-40B4-BE49-F238E27FC236}">
                <a16:creationId xmlns:a16="http://schemas.microsoft.com/office/drawing/2014/main" id="{920CA6EC-34F1-3515-BB78-625269BC81B6}"/>
              </a:ext>
            </a:extLst>
          </p:cNvPr>
          <p:cNvSpPr>
            <a:spLocks noChangeArrowheads="1"/>
          </p:cNvSpPr>
          <p:nvPr/>
        </p:nvSpPr>
        <p:spPr bwMode="gray">
          <a:xfrm>
            <a:off x="141544" y="6230111"/>
            <a:ext cx="1008393" cy="453668"/>
          </a:xfrm>
          <a:prstGeom prst="roundRect">
            <a:avLst/>
          </a:prstGeom>
          <a:solidFill>
            <a:schemeClr val="bg2">
              <a:lumMod val="95000"/>
            </a:schemeClr>
          </a:solidFill>
          <a:ln w="19050" algn="ctr">
            <a:solidFill>
              <a:schemeClr val="accent2"/>
            </a:solidFill>
            <a:miter lim="800000"/>
            <a:headEnd/>
            <a:tailEnd/>
          </a:ln>
        </p:spPr>
        <p:txBody>
          <a:bodyPr lIns="41583" tIns="41583" rIns="41583" bIns="41583" anchor="ctr"/>
          <a:lstStyle/>
          <a:p>
            <a:pPr algn="ctr"/>
            <a:r>
              <a:rPr lang="en-GB" sz="1000" b="1" dirty="0">
                <a:cs typeface="Arial" pitchFamily="34" charset="0"/>
              </a:rPr>
              <a:t>Digital</a:t>
            </a:r>
          </a:p>
          <a:p>
            <a:pPr algn="ctr"/>
            <a:r>
              <a:rPr lang="en-GB" sz="1000" b="1" dirty="0">
                <a:cs typeface="Arial" pitchFamily="34" charset="0"/>
              </a:rPr>
              <a:t>platform</a:t>
            </a:r>
          </a:p>
        </p:txBody>
      </p:sp>
      <p:sp>
        <p:nvSpPr>
          <p:cNvPr id="27" name="Rectangle 148">
            <a:extLst>
              <a:ext uri="{FF2B5EF4-FFF2-40B4-BE49-F238E27FC236}">
                <a16:creationId xmlns:a16="http://schemas.microsoft.com/office/drawing/2014/main" id="{7411F71F-57D5-F09D-6930-B1A55DE869E6}"/>
              </a:ext>
            </a:extLst>
          </p:cNvPr>
          <p:cNvSpPr>
            <a:spLocks noChangeArrowheads="1"/>
          </p:cNvSpPr>
          <p:nvPr/>
        </p:nvSpPr>
        <p:spPr bwMode="gray">
          <a:xfrm>
            <a:off x="141544" y="3884192"/>
            <a:ext cx="1008393" cy="453668"/>
          </a:xfrm>
          <a:prstGeom prst="roundRect">
            <a:avLst/>
          </a:prstGeom>
          <a:solidFill>
            <a:schemeClr val="bg2">
              <a:lumMod val="95000"/>
            </a:schemeClr>
          </a:solidFill>
          <a:ln w="19050" algn="ctr">
            <a:solidFill>
              <a:srgbClr val="7030A0"/>
            </a:solidFill>
            <a:miter lim="800000"/>
            <a:headEnd/>
            <a:tailEnd/>
          </a:ln>
        </p:spPr>
        <p:txBody>
          <a:bodyPr lIns="41583" tIns="41583" rIns="41583" bIns="41583" anchor="ctr"/>
          <a:lstStyle/>
          <a:p>
            <a:pPr algn="ctr"/>
            <a:r>
              <a:rPr lang="en-GB" sz="1000" b="1" dirty="0">
                <a:cs typeface="Arial" pitchFamily="34" charset="0"/>
              </a:rPr>
              <a:t>Partnership model</a:t>
            </a:r>
          </a:p>
        </p:txBody>
      </p:sp>
      <p:sp>
        <p:nvSpPr>
          <p:cNvPr id="38" name="Rectangle 72">
            <a:extLst>
              <a:ext uri="{FF2B5EF4-FFF2-40B4-BE49-F238E27FC236}">
                <a16:creationId xmlns:a16="http://schemas.microsoft.com/office/drawing/2014/main" id="{A892A086-221E-CD6B-B552-48ACBF149E29}"/>
              </a:ext>
            </a:extLst>
          </p:cNvPr>
          <p:cNvSpPr>
            <a:spLocks noChangeArrowheads="1"/>
          </p:cNvSpPr>
          <p:nvPr/>
        </p:nvSpPr>
        <p:spPr bwMode="gray">
          <a:xfrm>
            <a:off x="141544" y="4467757"/>
            <a:ext cx="1008393" cy="455700"/>
          </a:xfrm>
          <a:prstGeom prst="roundRect">
            <a:avLst/>
          </a:prstGeom>
          <a:solidFill>
            <a:schemeClr val="bg2">
              <a:lumMod val="95000"/>
            </a:schemeClr>
          </a:solidFill>
          <a:ln w="19050" algn="ctr">
            <a:solidFill>
              <a:schemeClr val="accent1"/>
            </a:solidFill>
            <a:miter lim="800000"/>
            <a:headEnd/>
            <a:tailEnd/>
          </a:ln>
        </p:spPr>
        <p:txBody>
          <a:bodyPr lIns="41583" tIns="41583" rIns="41583" bIns="41583" anchor="ctr"/>
          <a:lstStyle/>
          <a:p>
            <a:pPr algn="ctr"/>
            <a:r>
              <a:rPr lang="en-GB" sz="1000" b="1" dirty="0"/>
              <a:t>Ecosystem</a:t>
            </a:r>
          </a:p>
          <a:p>
            <a:pPr algn="ctr"/>
            <a:r>
              <a:rPr lang="en-GB" sz="1000" b="1" dirty="0"/>
              <a:t>Value</a:t>
            </a:r>
          </a:p>
        </p:txBody>
      </p:sp>
      <p:sp>
        <p:nvSpPr>
          <p:cNvPr id="12" name="Rectangle 77">
            <a:extLst>
              <a:ext uri="{FF2B5EF4-FFF2-40B4-BE49-F238E27FC236}">
                <a16:creationId xmlns:a16="http://schemas.microsoft.com/office/drawing/2014/main" id="{6D8E678E-DFA6-E120-90A0-9B1F19891365}"/>
              </a:ext>
            </a:extLst>
          </p:cNvPr>
          <p:cNvSpPr>
            <a:spLocks noChangeArrowheads="1"/>
          </p:cNvSpPr>
          <p:nvPr/>
        </p:nvSpPr>
        <p:spPr bwMode="gray">
          <a:xfrm>
            <a:off x="1331936"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Principles </a:t>
            </a:r>
          </a:p>
        </p:txBody>
      </p:sp>
      <p:sp>
        <p:nvSpPr>
          <p:cNvPr id="13" name="Rectangle 77">
            <a:extLst>
              <a:ext uri="{FF2B5EF4-FFF2-40B4-BE49-F238E27FC236}">
                <a16:creationId xmlns:a16="http://schemas.microsoft.com/office/drawing/2014/main" id="{431C7AE9-5343-B98A-D357-75D71BF71611}"/>
              </a:ext>
            </a:extLst>
          </p:cNvPr>
          <p:cNvSpPr>
            <a:spLocks noChangeArrowheads="1"/>
          </p:cNvSpPr>
          <p:nvPr/>
        </p:nvSpPr>
        <p:spPr bwMode="gray">
          <a:xfrm>
            <a:off x="26356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roles</a:t>
            </a:r>
          </a:p>
        </p:txBody>
      </p:sp>
      <p:sp>
        <p:nvSpPr>
          <p:cNvPr id="14" name="Rectangle 77">
            <a:extLst>
              <a:ext uri="{FF2B5EF4-FFF2-40B4-BE49-F238E27FC236}">
                <a16:creationId xmlns:a16="http://schemas.microsoft.com/office/drawing/2014/main" id="{690093BE-FDB2-CACE-BE41-B6BE2D2FA907}"/>
              </a:ext>
            </a:extLst>
          </p:cNvPr>
          <p:cNvSpPr>
            <a:spLocks noChangeArrowheads="1"/>
          </p:cNvSpPr>
          <p:nvPr/>
        </p:nvSpPr>
        <p:spPr bwMode="gray">
          <a:xfrm>
            <a:off x="536087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Architecture</a:t>
            </a:r>
          </a:p>
          <a:p>
            <a:pPr algn="ctr"/>
            <a:r>
              <a:rPr lang="en-GB" sz="900" dirty="0"/>
              <a:t>modelling</a:t>
            </a:r>
          </a:p>
        </p:txBody>
      </p:sp>
      <p:sp>
        <p:nvSpPr>
          <p:cNvPr id="20" name="Rectangle 161">
            <a:extLst>
              <a:ext uri="{FF2B5EF4-FFF2-40B4-BE49-F238E27FC236}">
                <a16:creationId xmlns:a16="http://schemas.microsoft.com/office/drawing/2014/main" id="{913FEC9E-644E-2581-4E4E-92E69FA8CE41}"/>
              </a:ext>
            </a:extLst>
          </p:cNvPr>
          <p:cNvSpPr>
            <a:spLocks noChangeArrowheads="1"/>
          </p:cNvSpPr>
          <p:nvPr/>
        </p:nvSpPr>
        <p:spPr bwMode="gray">
          <a:xfrm>
            <a:off x="8086708"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Platform development  </a:t>
            </a:r>
          </a:p>
        </p:txBody>
      </p:sp>
      <p:sp>
        <p:nvSpPr>
          <p:cNvPr id="21" name="Rectangle 162">
            <a:extLst>
              <a:ext uri="{FF2B5EF4-FFF2-40B4-BE49-F238E27FC236}">
                <a16:creationId xmlns:a16="http://schemas.microsoft.com/office/drawing/2014/main" id="{1C771A36-1639-6CBD-299B-8931C99F6B02}"/>
              </a:ext>
            </a:extLst>
          </p:cNvPr>
          <p:cNvSpPr>
            <a:spLocks noChangeArrowheads="1"/>
          </p:cNvSpPr>
          <p:nvPr/>
        </p:nvSpPr>
        <p:spPr bwMode="gray">
          <a:xfrm>
            <a:off x="10811912"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Scale and monetize</a:t>
            </a:r>
          </a:p>
        </p:txBody>
      </p:sp>
      <p:sp>
        <p:nvSpPr>
          <p:cNvPr id="23" name="Rectangle 164">
            <a:extLst>
              <a:ext uri="{FF2B5EF4-FFF2-40B4-BE49-F238E27FC236}">
                <a16:creationId xmlns:a16="http://schemas.microsoft.com/office/drawing/2014/main" id="{ABB97781-A596-B191-4140-A2453C6BE6D3}"/>
              </a:ext>
            </a:extLst>
          </p:cNvPr>
          <p:cNvSpPr>
            <a:spLocks noChangeArrowheads="1"/>
          </p:cNvSpPr>
          <p:nvPr/>
        </p:nvSpPr>
        <p:spPr bwMode="gray">
          <a:xfrm>
            <a:off x="9508175"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a:t>Seamless services</a:t>
            </a:r>
          </a:p>
        </p:txBody>
      </p:sp>
      <p:sp>
        <p:nvSpPr>
          <p:cNvPr id="32" name="Rectangle 158">
            <a:extLst>
              <a:ext uri="{FF2B5EF4-FFF2-40B4-BE49-F238E27FC236}">
                <a16:creationId xmlns:a16="http://schemas.microsoft.com/office/drawing/2014/main" id="{DD29CE20-B5AE-3058-3D44-1CFF99F04E3B}"/>
              </a:ext>
            </a:extLst>
          </p:cNvPr>
          <p:cNvSpPr>
            <a:spLocks noChangeArrowheads="1"/>
          </p:cNvSpPr>
          <p:nvPr/>
        </p:nvSpPr>
        <p:spPr bwMode="gray">
          <a:xfrm>
            <a:off x="9508175"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Niche creation</a:t>
            </a:r>
          </a:p>
        </p:txBody>
      </p:sp>
      <p:sp>
        <p:nvSpPr>
          <p:cNvPr id="40" name="Rectangle 140">
            <a:extLst>
              <a:ext uri="{FF2B5EF4-FFF2-40B4-BE49-F238E27FC236}">
                <a16:creationId xmlns:a16="http://schemas.microsoft.com/office/drawing/2014/main" id="{4FFDA869-04AB-98C5-6BAA-F53380DD32E8}"/>
              </a:ext>
            </a:extLst>
          </p:cNvPr>
          <p:cNvSpPr>
            <a:spLocks noChangeArrowheads="1"/>
          </p:cNvSpPr>
          <p:nvPr/>
        </p:nvSpPr>
        <p:spPr bwMode="gray">
          <a:xfrm>
            <a:off x="4053397"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a:t>Ecosystem                            business model</a:t>
            </a:r>
          </a:p>
        </p:txBody>
      </p:sp>
      <p:sp>
        <p:nvSpPr>
          <p:cNvPr id="42" name="Rectangle 150">
            <a:extLst>
              <a:ext uri="{FF2B5EF4-FFF2-40B4-BE49-F238E27FC236}">
                <a16:creationId xmlns:a16="http://schemas.microsoft.com/office/drawing/2014/main" id="{938DDF7C-BBE3-24CC-ADC4-22851CDCB262}"/>
              </a:ext>
            </a:extLst>
          </p:cNvPr>
          <p:cNvSpPr>
            <a:spLocks noChangeArrowheads="1"/>
          </p:cNvSpPr>
          <p:nvPr/>
        </p:nvSpPr>
        <p:spPr bwMode="gray">
          <a:xfrm>
            <a:off x="67804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a:t>
            </a:r>
          </a:p>
          <a:p>
            <a:pPr algn="ctr"/>
            <a:r>
              <a:rPr lang="en-GB" sz="900" dirty="0"/>
              <a:t>Co-evolution</a:t>
            </a:r>
          </a:p>
        </p:txBody>
      </p:sp>
      <p:sp>
        <p:nvSpPr>
          <p:cNvPr id="45" name="Rectangle 141">
            <a:extLst>
              <a:ext uri="{FF2B5EF4-FFF2-40B4-BE49-F238E27FC236}">
                <a16:creationId xmlns:a16="http://schemas.microsoft.com/office/drawing/2014/main" id="{BF4AA20D-0439-E6E4-D356-4B16B8F63F23}"/>
              </a:ext>
            </a:extLst>
          </p:cNvPr>
          <p:cNvSpPr>
            <a:spLocks noChangeArrowheads="1"/>
          </p:cNvSpPr>
          <p:nvPr/>
        </p:nvSpPr>
        <p:spPr bwMode="gray">
          <a:xfrm>
            <a:off x="405339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Multidisciplinary</a:t>
            </a:r>
          </a:p>
          <a:p>
            <a:pPr algn="ctr"/>
            <a:r>
              <a:rPr lang="en-GB" sz="900" dirty="0"/>
              <a:t>teams</a:t>
            </a:r>
          </a:p>
        </p:txBody>
      </p:sp>
      <p:sp>
        <p:nvSpPr>
          <p:cNvPr id="46" name="Rectangle 146">
            <a:extLst>
              <a:ext uri="{FF2B5EF4-FFF2-40B4-BE49-F238E27FC236}">
                <a16:creationId xmlns:a16="http://schemas.microsoft.com/office/drawing/2014/main" id="{DC425E59-098F-9919-35AB-2E20C6F94CD9}"/>
              </a:ext>
            </a:extLst>
          </p:cNvPr>
          <p:cNvSpPr>
            <a:spLocks noChangeArrowheads="1"/>
          </p:cNvSpPr>
          <p:nvPr/>
        </p:nvSpPr>
        <p:spPr bwMode="gray">
          <a:xfrm>
            <a:off x="10811912"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defRPr/>
            </a:pPr>
            <a:r>
              <a:rPr lang="en-GB" sz="900" dirty="0"/>
              <a:t>Innovation</a:t>
            </a:r>
          </a:p>
        </p:txBody>
      </p:sp>
      <p:sp>
        <p:nvSpPr>
          <p:cNvPr id="47" name="Rectangle 151">
            <a:extLst>
              <a:ext uri="{FF2B5EF4-FFF2-40B4-BE49-F238E27FC236}">
                <a16:creationId xmlns:a16="http://schemas.microsoft.com/office/drawing/2014/main" id="{81130F2F-169B-AB4C-738A-354754A3C9DA}"/>
              </a:ext>
            </a:extLst>
          </p:cNvPr>
          <p:cNvSpPr>
            <a:spLocks noChangeArrowheads="1"/>
          </p:cNvSpPr>
          <p:nvPr/>
        </p:nvSpPr>
        <p:spPr bwMode="gray">
          <a:xfrm>
            <a:off x="9508175" y="6230111"/>
            <a:ext cx="1249295" cy="453668"/>
          </a:xfrm>
          <a:prstGeom prst="roundRect">
            <a:avLst/>
          </a:prstGeom>
          <a:solidFill>
            <a:schemeClr val="bg1"/>
          </a:solidFill>
          <a:ln w="19050" algn="ctr">
            <a:solidFill>
              <a:schemeClr val="accent2"/>
            </a:solidFill>
            <a:miter lim="800000"/>
            <a:headEnd/>
            <a:tailEnd/>
          </a:ln>
        </p:spPr>
        <p:txBody>
          <a:bodyPr lIns="41583" tIns="41583" rIns="41583" bIns="41583" anchor="ctr"/>
          <a:lstStyle/>
          <a:p>
            <a:pPr algn="ctr"/>
            <a:r>
              <a:rPr lang="en-GB" sz="900" dirty="0"/>
              <a:t>Value</a:t>
            </a:r>
          </a:p>
          <a:p>
            <a:pPr algn="ctr"/>
            <a:r>
              <a:rPr lang="en-GB" sz="900" dirty="0"/>
              <a:t>optimisation</a:t>
            </a:r>
          </a:p>
        </p:txBody>
      </p:sp>
      <p:sp>
        <p:nvSpPr>
          <p:cNvPr id="58" name="Rectangle 77">
            <a:extLst>
              <a:ext uri="{FF2B5EF4-FFF2-40B4-BE49-F238E27FC236}">
                <a16:creationId xmlns:a16="http://schemas.microsoft.com/office/drawing/2014/main" id="{DA7926A7-944D-80CF-2BAB-140F22FECD8E}"/>
              </a:ext>
            </a:extLst>
          </p:cNvPr>
          <p:cNvSpPr>
            <a:spLocks noChangeArrowheads="1"/>
          </p:cNvSpPr>
          <p:nvPr/>
        </p:nvSpPr>
        <p:spPr bwMode="gray">
          <a:xfrm>
            <a:off x="1331936" y="4469789"/>
            <a:ext cx="1249295" cy="453668"/>
          </a:xfrm>
          <a:prstGeom prst="roundRect">
            <a:avLst/>
          </a:prstGeom>
          <a:solidFill>
            <a:srgbClr val="FFD579"/>
          </a:solidFill>
          <a:ln w="19050" algn="ctr">
            <a:solidFill>
              <a:schemeClr val="accent1"/>
            </a:solidFill>
            <a:miter lim="800000"/>
            <a:headEnd/>
            <a:tailEnd/>
          </a:ln>
        </p:spPr>
        <p:txBody>
          <a:bodyPr lIns="41583" tIns="41583" rIns="41583" bIns="41583" anchor="ctr"/>
          <a:lstStyle/>
          <a:p>
            <a:pPr algn="ctr"/>
            <a:r>
              <a:rPr lang="en-GB" sz="900" dirty="0"/>
              <a:t>Ecosystem Horizon Model</a:t>
            </a:r>
          </a:p>
        </p:txBody>
      </p:sp>
      <p:sp>
        <p:nvSpPr>
          <p:cNvPr id="55" name="Rectangle 150">
            <a:extLst>
              <a:ext uri="{FF2B5EF4-FFF2-40B4-BE49-F238E27FC236}">
                <a16:creationId xmlns:a16="http://schemas.microsoft.com/office/drawing/2014/main" id="{1BA5BDFD-09A7-4B12-5702-37CD77785E5A}"/>
              </a:ext>
            </a:extLst>
          </p:cNvPr>
          <p:cNvSpPr>
            <a:spLocks noChangeArrowheads="1"/>
          </p:cNvSpPr>
          <p:nvPr/>
        </p:nvSpPr>
        <p:spPr bwMode="gray">
          <a:xfrm>
            <a:off x="5360877"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Ecosystem</a:t>
            </a:r>
          </a:p>
          <a:p>
            <a:pPr algn="ctr"/>
            <a:r>
              <a:rPr lang="en-GB" sz="900" dirty="0"/>
              <a:t>legitimacy</a:t>
            </a:r>
          </a:p>
        </p:txBody>
      </p:sp>
      <p:sp>
        <p:nvSpPr>
          <p:cNvPr id="56" name="Rectangle 140">
            <a:extLst>
              <a:ext uri="{FF2B5EF4-FFF2-40B4-BE49-F238E27FC236}">
                <a16:creationId xmlns:a16="http://schemas.microsoft.com/office/drawing/2014/main" id="{A88D19FB-9F36-C125-2EB2-C6AFC115A3BC}"/>
              </a:ext>
            </a:extLst>
          </p:cNvPr>
          <p:cNvSpPr>
            <a:spLocks noChangeArrowheads="1"/>
          </p:cNvSpPr>
          <p:nvPr/>
        </p:nvSpPr>
        <p:spPr bwMode="gray">
          <a:xfrm>
            <a:off x="5360877" y="4469789"/>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business case</a:t>
            </a:r>
          </a:p>
        </p:txBody>
      </p:sp>
      <p:sp>
        <p:nvSpPr>
          <p:cNvPr id="57" name="Rectangle 134">
            <a:extLst>
              <a:ext uri="{FF2B5EF4-FFF2-40B4-BE49-F238E27FC236}">
                <a16:creationId xmlns:a16="http://schemas.microsoft.com/office/drawing/2014/main" id="{3AF0210A-273C-CDAD-CD39-B0B4D68218F5}"/>
              </a:ext>
            </a:extLst>
          </p:cNvPr>
          <p:cNvSpPr>
            <a:spLocks noChangeArrowheads="1"/>
          </p:cNvSpPr>
          <p:nvPr/>
        </p:nvSpPr>
        <p:spPr bwMode="gray">
          <a:xfrm>
            <a:off x="26356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value proposition</a:t>
            </a:r>
          </a:p>
        </p:txBody>
      </p:sp>
      <p:sp>
        <p:nvSpPr>
          <p:cNvPr id="59" name="Rectangle 134">
            <a:extLst>
              <a:ext uri="{FF2B5EF4-FFF2-40B4-BE49-F238E27FC236}">
                <a16:creationId xmlns:a16="http://schemas.microsoft.com/office/drawing/2014/main" id="{7F519959-361C-4876-61FF-415CAE435477}"/>
              </a:ext>
            </a:extLst>
          </p:cNvPr>
          <p:cNvSpPr>
            <a:spLocks noChangeArrowheads="1"/>
          </p:cNvSpPr>
          <p:nvPr/>
        </p:nvSpPr>
        <p:spPr bwMode="gray">
          <a:xfrm>
            <a:off x="8086708"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Service development</a:t>
            </a:r>
          </a:p>
        </p:txBody>
      </p:sp>
      <p:sp>
        <p:nvSpPr>
          <p:cNvPr id="62" name="Rectangle 159">
            <a:extLst>
              <a:ext uri="{FF2B5EF4-FFF2-40B4-BE49-F238E27FC236}">
                <a16:creationId xmlns:a16="http://schemas.microsoft.com/office/drawing/2014/main" id="{D4332D5B-4FA4-5AE3-EB92-458BF58A24D7}"/>
              </a:ext>
            </a:extLst>
          </p:cNvPr>
          <p:cNvSpPr>
            <a:spLocks noChangeArrowheads="1"/>
          </p:cNvSpPr>
          <p:nvPr/>
        </p:nvSpPr>
        <p:spPr bwMode="gray">
          <a:xfrm>
            <a:off x="6780473" y="4469789"/>
            <a:ext cx="1249295" cy="453668"/>
          </a:xfrm>
          <a:prstGeom prst="roundRect">
            <a:avLst/>
          </a:prstGeom>
          <a:noFill/>
          <a:ln w="19050" algn="ctr">
            <a:solidFill>
              <a:schemeClr val="accent1"/>
            </a:solidFill>
            <a:miter lim="800000"/>
            <a:headEnd/>
            <a:tailEnd/>
          </a:ln>
        </p:spPr>
        <p:txBody>
          <a:bodyPr lIns="41583" tIns="41583" rIns="41583" bIns="41583" anchor="ctr"/>
          <a:lstStyle/>
          <a:p>
            <a:pPr algn="ctr">
              <a:defRPr/>
            </a:pPr>
            <a:r>
              <a:rPr lang="en-GB" sz="900" dirty="0"/>
              <a:t>Data space development</a:t>
            </a:r>
          </a:p>
        </p:txBody>
      </p:sp>
      <p:sp>
        <p:nvSpPr>
          <p:cNvPr id="63" name="Rectangle 159">
            <a:extLst>
              <a:ext uri="{FF2B5EF4-FFF2-40B4-BE49-F238E27FC236}">
                <a16:creationId xmlns:a16="http://schemas.microsoft.com/office/drawing/2014/main" id="{34CA68C6-5C36-4CAD-454B-C44B900F6912}"/>
              </a:ext>
            </a:extLst>
          </p:cNvPr>
          <p:cNvSpPr>
            <a:spLocks noChangeArrowheads="1"/>
          </p:cNvSpPr>
          <p:nvPr/>
        </p:nvSpPr>
        <p:spPr bwMode="gray">
          <a:xfrm>
            <a:off x="6780473"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defRPr/>
            </a:pPr>
            <a:r>
              <a:rPr lang="en-GB" sz="900" dirty="0"/>
              <a:t>Ecosystem organisation development</a:t>
            </a:r>
          </a:p>
        </p:txBody>
      </p:sp>
      <p:sp>
        <p:nvSpPr>
          <p:cNvPr id="10" name="Rectangle 71">
            <a:extLst>
              <a:ext uri="{FF2B5EF4-FFF2-40B4-BE49-F238E27FC236}">
                <a16:creationId xmlns:a16="http://schemas.microsoft.com/office/drawing/2014/main" id="{FC9C55A1-638C-6CA2-B631-5E14415BF835}"/>
              </a:ext>
            </a:extLst>
          </p:cNvPr>
          <p:cNvSpPr>
            <a:spLocks noChangeArrowheads="1"/>
          </p:cNvSpPr>
          <p:nvPr/>
        </p:nvSpPr>
        <p:spPr bwMode="gray">
          <a:xfrm>
            <a:off x="141544" y="2716529"/>
            <a:ext cx="1008393" cy="453669"/>
          </a:xfrm>
          <a:prstGeom prst="roundRect">
            <a:avLst/>
          </a:prstGeom>
          <a:solidFill>
            <a:schemeClr val="bg2">
              <a:lumMod val="95000"/>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sp>
        <p:nvSpPr>
          <p:cNvPr id="34" name="Rectangle 73">
            <a:extLst>
              <a:ext uri="{FF2B5EF4-FFF2-40B4-BE49-F238E27FC236}">
                <a16:creationId xmlns:a16="http://schemas.microsoft.com/office/drawing/2014/main" id="{1E400B4A-BE60-1DD2-A314-65D79B239A18}"/>
              </a:ext>
            </a:extLst>
          </p:cNvPr>
          <p:cNvSpPr>
            <a:spLocks noChangeArrowheads="1"/>
          </p:cNvSpPr>
          <p:nvPr/>
        </p:nvSpPr>
        <p:spPr bwMode="gray">
          <a:xfrm>
            <a:off x="141544" y="1541804"/>
            <a:ext cx="1008393" cy="453668"/>
          </a:xfrm>
          <a:prstGeom prst="roundRect">
            <a:avLst/>
          </a:prstGeom>
          <a:solidFill>
            <a:schemeClr val="bg2">
              <a:lumMod val="95000"/>
            </a:schemeClr>
          </a:solidFill>
          <a:ln w="19050" algn="ctr">
            <a:solidFill>
              <a:schemeClr val="tx2">
                <a:lumMod val="50000"/>
              </a:schemeClr>
            </a:solidFill>
            <a:miter lim="800000"/>
            <a:headEnd/>
            <a:tailEnd/>
          </a:ln>
        </p:spPr>
        <p:txBody>
          <a:bodyPr lIns="41583" tIns="41583" rIns="41583" bIns="41583" anchor="ctr"/>
          <a:lstStyle/>
          <a:p>
            <a:pPr algn="ctr"/>
            <a:r>
              <a:rPr lang="en-GB" sz="1000" b="1" dirty="0">
                <a:cs typeface="Arial" pitchFamily="34" charset="0"/>
              </a:rPr>
              <a:t>Governance</a:t>
            </a:r>
          </a:p>
        </p:txBody>
      </p:sp>
      <p:sp>
        <p:nvSpPr>
          <p:cNvPr id="7" name="Rectangle 72">
            <a:extLst>
              <a:ext uri="{FF2B5EF4-FFF2-40B4-BE49-F238E27FC236}">
                <a16:creationId xmlns:a16="http://schemas.microsoft.com/office/drawing/2014/main" id="{8C6E8B7F-1AE3-0523-D25A-7D4D28A6996A}"/>
              </a:ext>
            </a:extLst>
          </p:cNvPr>
          <p:cNvSpPr>
            <a:spLocks noChangeArrowheads="1"/>
          </p:cNvSpPr>
          <p:nvPr/>
        </p:nvSpPr>
        <p:spPr bwMode="gray">
          <a:xfrm>
            <a:off x="4030636" y="2127401"/>
            <a:ext cx="2606040" cy="457200"/>
          </a:xfrm>
          <a:prstGeom prst="roundRect">
            <a:avLst/>
          </a:prstGeom>
          <a:solidFill>
            <a:srgbClr val="2BB96D"/>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2. Define</a:t>
            </a:r>
          </a:p>
        </p:txBody>
      </p:sp>
      <p:sp>
        <p:nvSpPr>
          <p:cNvPr id="8" name="Rectangle 121">
            <a:extLst>
              <a:ext uri="{FF2B5EF4-FFF2-40B4-BE49-F238E27FC236}">
                <a16:creationId xmlns:a16="http://schemas.microsoft.com/office/drawing/2014/main" id="{1CA60740-4027-4B94-84F5-3EB12334D7BA}"/>
              </a:ext>
            </a:extLst>
          </p:cNvPr>
          <p:cNvSpPr>
            <a:spLocks noChangeArrowheads="1"/>
          </p:cNvSpPr>
          <p:nvPr/>
        </p:nvSpPr>
        <p:spPr bwMode="gray">
          <a:xfrm>
            <a:off x="6755840" y="2127401"/>
            <a:ext cx="2606667" cy="457200"/>
          </a:xfrm>
          <a:prstGeom prst="roundRect">
            <a:avLst/>
          </a:prstGeom>
          <a:solidFill>
            <a:srgbClr val="1DAE61"/>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3. Develop</a:t>
            </a:r>
          </a:p>
        </p:txBody>
      </p:sp>
      <p:sp>
        <p:nvSpPr>
          <p:cNvPr id="9" name="Rectangle 73">
            <a:extLst>
              <a:ext uri="{FF2B5EF4-FFF2-40B4-BE49-F238E27FC236}">
                <a16:creationId xmlns:a16="http://schemas.microsoft.com/office/drawing/2014/main" id="{0C87F331-469D-F6AE-1A79-590B159DCC6E}"/>
              </a:ext>
            </a:extLst>
          </p:cNvPr>
          <p:cNvSpPr>
            <a:spLocks noChangeArrowheads="1"/>
          </p:cNvSpPr>
          <p:nvPr/>
        </p:nvSpPr>
        <p:spPr bwMode="gray">
          <a:xfrm>
            <a:off x="9481671" y="2130933"/>
            <a:ext cx="2606040" cy="453668"/>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1" name="Rectangle 77">
            <a:extLst>
              <a:ext uri="{FF2B5EF4-FFF2-40B4-BE49-F238E27FC236}">
                <a16:creationId xmlns:a16="http://schemas.microsoft.com/office/drawing/2014/main" id="{1D15D954-8492-464E-4ACE-5B3616050758}"/>
              </a:ext>
            </a:extLst>
          </p:cNvPr>
          <p:cNvSpPr>
            <a:spLocks noChangeArrowheads="1"/>
          </p:cNvSpPr>
          <p:nvPr/>
        </p:nvSpPr>
        <p:spPr bwMode="gray">
          <a:xfrm>
            <a:off x="26356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a:t>Ecosystem vision and common goals</a:t>
            </a:r>
          </a:p>
        </p:txBody>
      </p:sp>
      <p:sp>
        <p:nvSpPr>
          <p:cNvPr id="15" name="Rectangle 136">
            <a:extLst>
              <a:ext uri="{FF2B5EF4-FFF2-40B4-BE49-F238E27FC236}">
                <a16:creationId xmlns:a16="http://schemas.microsoft.com/office/drawing/2014/main" id="{17BEF950-451A-29E5-FDB4-0DB1C79BD572}"/>
              </a:ext>
            </a:extLst>
          </p:cNvPr>
          <p:cNvSpPr>
            <a:spLocks noChangeArrowheads="1"/>
          </p:cNvSpPr>
          <p:nvPr/>
        </p:nvSpPr>
        <p:spPr bwMode="gray">
          <a:xfrm>
            <a:off x="536087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model canvas</a:t>
            </a:r>
          </a:p>
        </p:txBody>
      </p:sp>
      <p:sp>
        <p:nvSpPr>
          <p:cNvPr id="16" name="Rectangle 142">
            <a:extLst>
              <a:ext uri="{FF2B5EF4-FFF2-40B4-BE49-F238E27FC236}">
                <a16:creationId xmlns:a16="http://schemas.microsoft.com/office/drawing/2014/main" id="{283CDB79-06AA-2298-DC1D-744FCBBFC037}"/>
              </a:ext>
            </a:extLst>
          </p:cNvPr>
          <p:cNvSpPr>
            <a:spLocks noChangeArrowheads="1"/>
          </p:cNvSpPr>
          <p:nvPr/>
        </p:nvSpPr>
        <p:spPr bwMode="gray">
          <a:xfrm>
            <a:off x="1331936"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Ecosystem service processes</a:t>
            </a:r>
          </a:p>
        </p:txBody>
      </p:sp>
      <p:sp>
        <p:nvSpPr>
          <p:cNvPr id="17" name="Rectangle 147">
            <a:extLst>
              <a:ext uri="{FF2B5EF4-FFF2-40B4-BE49-F238E27FC236}">
                <a16:creationId xmlns:a16="http://schemas.microsoft.com/office/drawing/2014/main" id="{EB3DAB4B-932B-827F-7688-7D26E030ABA8}"/>
              </a:ext>
            </a:extLst>
          </p:cNvPr>
          <p:cNvSpPr>
            <a:spLocks noChangeArrowheads="1"/>
          </p:cNvSpPr>
          <p:nvPr/>
        </p:nvSpPr>
        <p:spPr bwMode="gray">
          <a:xfrm>
            <a:off x="2635673" y="1541804"/>
            <a:ext cx="1249295" cy="453668"/>
          </a:xfrm>
          <a:prstGeom prst="roundRect">
            <a:avLst/>
          </a:prstGeom>
          <a:solidFill>
            <a:srgbClr val="FFD579"/>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Ecosystem policies </a:t>
            </a:r>
          </a:p>
          <a:p>
            <a:pPr algn="ctr">
              <a:defRPr/>
            </a:pPr>
            <a:r>
              <a:rPr lang="en-GB" sz="900" dirty="0"/>
              <a:t>and regulation</a:t>
            </a:r>
          </a:p>
        </p:txBody>
      </p:sp>
      <p:sp>
        <p:nvSpPr>
          <p:cNvPr id="22" name="Rectangle 163">
            <a:extLst>
              <a:ext uri="{FF2B5EF4-FFF2-40B4-BE49-F238E27FC236}">
                <a16:creationId xmlns:a16="http://schemas.microsoft.com/office/drawing/2014/main" id="{8D7BF013-96E8-1800-D524-A1766E16E75C}"/>
              </a:ext>
            </a:extLst>
          </p:cNvPr>
          <p:cNvSpPr>
            <a:spLocks noChangeArrowheads="1"/>
          </p:cNvSpPr>
          <p:nvPr/>
        </p:nvSpPr>
        <p:spPr bwMode="gray">
          <a:xfrm>
            <a:off x="405339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capabilities</a:t>
            </a:r>
          </a:p>
        </p:txBody>
      </p:sp>
      <p:sp>
        <p:nvSpPr>
          <p:cNvPr id="26" name="Rectangle 143">
            <a:extLst>
              <a:ext uri="{FF2B5EF4-FFF2-40B4-BE49-F238E27FC236}">
                <a16:creationId xmlns:a16="http://schemas.microsoft.com/office/drawing/2014/main" id="{7CA2B3CC-4A33-2B7C-9491-33DD1E45BD1F}"/>
              </a:ext>
            </a:extLst>
          </p:cNvPr>
          <p:cNvSpPr>
            <a:spLocks noChangeArrowheads="1"/>
          </p:cNvSpPr>
          <p:nvPr/>
        </p:nvSpPr>
        <p:spPr bwMode="gray">
          <a:xfrm>
            <a:off x="536087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Value added services</a:t>
            </a:r>
          </a:p>
          <a:p>
            <a:pPr algn="ctr"/>
            <a:r>
              <a:rPr lang="en-GB" sz="900" dirty="0"/>
              <a:t>of each partner</a:t>
            </a:r>
          </a:p>
        </p:txBody>
      </p:sp>
      <p:sp>
        <p:nvSpPr>
          <p:cNvPr id="28" name="Rectangle 153">
            <a:extLst>
              <a:ext uri="{FF2B5EF4-FFF2-40B4-BE49-F238E27FC236}">
                <a16:creationId xmlns:a16="http://schemas.microsoft.com/office/drawing/2014/main" id="{D1822126-254B-7423-7FFE-317379EDAD1E}"/>
              </a:ext>
            </a:extLst>
          </p:cNvPr>
          <p:cNvSpPr>
            <a:spLocks noChangeArrowheads="1"/>
          </p:cNvSpPr>
          <p:nvPr/>
        </p:nvSpPr>
        <p:spPr bwMode="gray">
          <a:xfrm>
            <a:off x="9508175" y="1541804"/>
            <a:ext cx="1249295" cy="453668"/>
          </a:xfrm>
          <a:prstGeom prst="roundRect">
            <a:avLst/>
          </a:prstGeom>
          <a:solidFill>
            <a:srgbClr val="FFD579"/>
          </a:solidFill>
          <a:ln w="19050" algn="ctr">
            <a:solidFill>
              <a:schemeClr val="tx2">
                <a:lumMod val="50000"/>
              </a:schemeClr>
            </a:solidFill>
            <a:miter lim="800000"/>
            <a:headEnd/>
            <a:tailEnd/>
          </a:ln>
        </p:spPr>
        <p:txBody>
          <a:bodyPr lIns="41583" tIns="41583" rIns="41583" bIns="41583" anchor="ctr"/>
          <a:lstStyle/>
          <a:p>
            <a:pPr algn="ctr"/>
            <a:r>
              <a:rPr lang="en-GB" sz="900" dirty="0"/>
              <a:t>Collaborative fit monitoring</a:t>
            </a:r>
          </a:p>
        </p:txBody>
      </p:sp>
      <p:sp>
        <p:nvSpPr>
          <p:cNvPr id="35" name="Rectangle 166">
            <a:extLst>
              <a:ext uri="{FF2B5EF4-FFF2-40B4-BE49-F238E27FC236}">
                <a16:creationId xmlns:a16="http://schemas.microsoft.com/office/drawing/2014/main" id="{65680E49-8EE7-9DD7-A56A-4B9857117D97}"/>
              </a:ext>
            </a:extLst>
          </p:cNvPr>
          <p:cNvSpPr>
            <a:spLocks noChangeArrowheads="1"/>
          </p:cNvSpPr>
          <p:nvPr/>
        </p:nvSpPr>
        <p:spPr bwMode="gray">
          <a:xfrm>
            <a:off x="536087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boundaries</a:t>
            </a:r>
          </a:p>
        </p:txBody>
      </p:sp>
      <p:sp>
        <p:nvSpPr>
          <p:cNvPr id="36" name="Rectangle 168">
            <a:extLst>
              <a:ext uri="{FF2B5EF4-FFF2-40B4-BE49-F238E27FC236}">
                <a16:creationId xmlns:a16="http://schemas.microsoft.com/office/drawing/2014/main" id="{CF556DBE-1796-BEE9-6B1E-B59D78982BDF}"/>
              </a:ext>
            </a:extLst>
          </p:cNvPr>
          <p:cNvSpPr>
            <a:spLocks noChangeArrowheads="1"/>
          </p:cNvSpPr>
          <p:nvPr/>
        </p:nvSpPr>
        <p:spPr bwMode="gray">
          <a:xfrm>
            <a:off x="4057140" y="1541804"/>
            <a:ext cx="1249295" cy="453668"/>
          </a:xfrm>
          <a:prstGeom prst="roundRect">
            <a:avLst/>
          </a:prstGeom>
          <a:solidFill>
            <a:schemeClr val="bg1"/>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Inter-organizational agreements</a:t>
            </a:r>
          </a:p>
        </p:txBody>
      </p:sp>
      <p:sp>
        <p:nvSpPr>
          <p:cNvPr id="37" name="Rectangle 169">
            <a:extLst>
              <a:ext uri="{FF2B5EF4-FFF2-40B4-BE49-F238E27FC236}">
                <a16:creationId xmlns:a16="http://schemas.microsoft.com/office/drawing/2014/main" id="{AC3DC8D8-3921-49FF-EE01-42A69BE39A77}"/>
              </a:ext>
            </a:extLst>
          </p:cNvPr>
          <p:cNvSpPr>
            <a:spLocks noChangeArrowheads="1"/>
          </p:cNvSpPr>
          <p:nvPr/>
        </p:nvSpPr>
        <p:spPr bwMode="gray">
          <a:xfrm>
            <a:off x="6780473" y="1541804"/>
            <a:ext cx="1249295" cy="453668"/>
          </a:xfrm>
          <a:prstGeom prst="roundRect">
            <a:avLst/>
          </a:prstGeom>
          <a:solidFill>
            <a:srgbClr val="FFD579"/>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Collaborative</a:t>
            </a:r>
          </a:p>
          <a:p>
            <a:pPr algn="ctr">
              <a:defRPr/>
            </a:pPr>
            <a:r>
              <a:rPr lang="en-GB" sz="900" dirty="0"/>
              <a:t>conditions</a:t>
            </a:r>
          </a:p>
        </p:txBody>
      </p:sp>
      <p:sp>
        <p:nvSpPr>
          <p:cNvPr id="41" name="Rectangle 145">
            <a:extLst>
              <a:ext uri="{FF2B5EF4-FFF2-40B4-BE49-F238E27FC236}">
                <a16:creationId xmlns:a16="http://schemas.microsoft.com/office/drawing/2014/main" id="{EA7BBA66-0469-CB08-03CF-CEB500B6F006}"/>
              </a:ext>
            </a:extLst>
          </p:cNvPr>
          <p:cNvSpPr>
            <a:spLocks noChangeArrowheads="1"/>
          </p:cNvSpPr>
          <p:nvPr/>
        </p:nvSpPr>
        <p:spPr bwMode="gray">
          <a:xfrm>
            <a:off x="8086708"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Investments</a:t>
            </a:r>
          </a:p>
        </p:txBody>
      </p:sp>
      <p:sp>
        <p:nvSpPr>
          <p:cNvPr id="44" name="Rectangle 135">
            <a:extLst>
              <a:ext uri="{FF2B5EF4-FFF2-40B4-BE49-F238E27FC236}">
                <a16:creationId xmlns:a16="http://schemas.microsoft.com/office/drawing/2014/main" id="{080162EB-A2CF-0CA6-08A6-294D81F5FE69}"/>
              </a:ext>
            </a:extLst>
          </p:cNvPr>
          <p:cNvSpPr>
            <a:spLocks noChangeArrowheads="1"/>
          </p:cNvSpPr>
          <p:nvPr/>
        </p:nvSpPr>
        <p:spPr bwMode="gray">
          <a:xfrm>
            <a:off x="10811912"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Forms of                                value co-creation</a:t>
            </a:r>
          </a:p>
        </p:txBody>
      </p:sp>
      <p:sp>
        <p:nvSpPr>
          <p:cNvPr id="48" name="Rectangle 152">
            <a:extLst>
              <a:ext uri="{FF2B5EF4-FFF2-40B4-BE49-F238E27FC236}">
                <a16:creationId xmlns:a16="http://schemas.microsoft.com/office/drawing/2014/main" id="{853C61EF-9C51-D729-B3FE-BE1F60DAAAA1}"/>
              </a:ext>
            </a:extLst>
          </p:cNvPr>
          <p:cNvSpPr>
            <a:spLocks noChangeArrowheads="1"/>
          </p:cNvSpPr>
          <p:nvPr/>
        </p:nvSpPr>
        <p:spPr bwMode="gray">
          <a:xfrm>
            <a:off x="4053397" y="5058918"/>
            <a:ext cx="1249295" cy="453668"/>
          </a:xfrm>
          <a:prstGeom prst="roundRect">
            <a:avLst/>
          </a:prstGeom>
          <a:solidFill>
            <a:srgbClr val="FFD579"/>
          </a:solidFill>
          <a:ln w="19050" algn="ctr">
            <a:solidFill>
              <a:schemeClr val="accent1"/>
            </a:solidFill>
            <a:miter lim="800000"/>
            <a:headEnd/>
            <a:tailEnd/>
          </a:ln>
        </p:spPr>
        <p:txBody>
          <a:bodyPr lIns="41583" tIns="41583" rIns="41583" bIns="41583" anchor="ctr"/>
          <a:lstStyle/>
          <a:p>
            <a:pPr algn="ctr"/>
            <a:r>
              <a:rPr lang="en-GB" sz="900" dirty="0"/>
              <a:t>Partner onboarding</a:t>
            </a:r>
          </a:p>
        </p:txBody>
      </p:sp>
      <p:sp>
        <p:nvSpPr>
          <p:cNvPr id="49" name="Rectangle 167">
            <a:extLst>
              <a:ext uri="{FF2B5EF4-FFF2-40B4-BE49-F238E27FC236}">
                <a16:creationId xmlns:a16="http://schemas.microsoft.com/office/drawing/2014/main" id="{61AEB9CA-049B-757B-668E-F2C4DB457987}"/>
              </a:ext>
            </a:extLst>
          </p:cNvPr>
          <p:cNvSpPr>
            <a:spLocks noChangeArrowheads="1"/>
          </p:cNvSpPr>
          <p:nvPr/>
        </p:nvSpPr>
        <p:spPr bwMode="gray">
          <a:xfrm>
            <a:off x="67804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defRPr/>
            </a:pPr>
            <a:r>
              <a:rPr lang="en-GB" sz="900" dirty="0"/>
              <a:t>Organisational</a:t>
            </a:r>
          </a:p>
          <a:p>
            <a:pPr algn="ctr">
              <a:defRPr/>
            </a:pPr>
            <a:r>
              <a:rPr lang="en-GB" sz="900" dirty="0"/>
              <a:t>redesign</a:t>
            </a:r>
          </a:p>
        </p:txBody>
      </p:sp>
      <p:sp>
        <p:nvSpPr>
          <p:cNvPr id="2" name="Rectangle 77">
            <a:extLst>
              <a:ext uri="{FF2B5EF4-FFF2-40B4-BE49-F238E27FC236}">
                <a16:creationId xmlns:a16="http://schemas.microsoft.com/office/drawing/2014/main" id="{AC832B3C-C56B-D1D9-D95A-17BF2F9CC717}"/>
              </a:ext>
            </a:extLst>
          </p:cNvPr>
          <p:cNvSpPr>
            <a:spLocks noChangeArrowheads="1"/>
          </p:cNvSpPr>
          <p:nvPr/>
        </p:nvSpPr>
        <p:spPr bwMode="gray">
          <a:xfrm>
            <a:off x="4053397"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Code</a:t>
            </a:r>
          </a:p>
          <a:p>
            <a:pPr algn="ctr"/>
            <a:r>
              <a:rPr lang="en-GB" sz="900" dirty="0"/>
              <a:t>of conduct</a:t>
            </a:r>
          </a:p>
        </p:txBody>
      </p:sp>
      <p:sp>
        <p:nvSpPr>
          <p:cNvPr id="3" name="Rectangle 72">
            <a:extLst>
              <a:ext uri="{FF2B5EF4-FFF2-40B4-BE49-F238E27FC236}">
                <a16:creationId xmlns:a16="http://schemas.microsoft.com/office/drawing/2014/main" id="{D1CAAEA8-A589-15DA-3663-C5A0CAC4C680}"/>
              </a:ext>
            </a:extLst>
          </p:cNvPr>
          <p:cNvSpPr>
            <a:spLocks noChangeArrowheads="1"/>
          </p:cNvSpPr>
          <p:nvPr/>
        </p:nvSpPr>
        <p:spPr bwMode="gray">
          <a:xfrm>
            <a:off x="1305432" y="2127401"/>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5" name="Rectangle 72">
            <a:extLst>
              <a:ext uri="{FF2B5EF4-FFF2-40B4-BE49-F238E27FC236}">
                <a16:creationId xmlns:a16="http://schemas.microsoft.com/office/drawing/2014/main" id="{9AB43A1C-1EF3-D228-2664-A733AB626374}"/>
              </a:ext>
            </a:extLst>
          </p:cNvPr>
          <p:cNvSpPr>
            <a:spLocks noChangeArrowheads="1"/>
          </p:cNvSpPr>
          <p:nvPr/>
        </p:nvSpPr>
        <p:spPr bwMode="gray">
          <a:xfrm>
            <a:off x="1305432" y="961947"/>
            <a:ext cx="10755775"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endParaRPr lang="en-GB" sz="1200" b="1" dirty="0">
              <a:solidFill>
                <a:schemeClr val="bg2"/>
              </a:solidFill>
              <a:cs typeface="Arial" pitchFamily="34" charset="0"/>
            </a:endParaRPr>
          </a:p>
        </p:txBody>
      </p:sp>
      <p:sp>
        <p:nvSpPr>
          <p:cNvPr id="50" name="Rectangle 168">
            <a:extLst>
              <a:ext uri="{FF2B5EF4-FFF2-40B4-BE49-F238E27FC236}">
                <a16:creationId xmlns:a16="http://schemas.microsoft.com/office/drawing/2014/main" id="{27C771E6-843C-DE67-371F-8110FEAEE866}"/>
              </a:ext>
            </a:extLst>
          </p:cNvPr>
          <p:cNvSpPr>
            <a:spLocks noChangeArrowheads="1"/>
          </p:cNvSpPr>
          <p:nvPr/>
        </p:nvSpPr>
        <p:spPr bwMode="gray">
          <a:xfrm>
            <a:off x="9508175"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defRPr/>
            </a:pPr>
            <a:r>
              <a:rPr lang="en-GB" sz="900" dirty="0"/>
              <a:t>Ecosystem performance measurement</a:t>
            </a:r>
          </a:p>
        </p:txBody>
      </p:sp>
      <p:sp>
        <p:nvSpPr>
          <p:cNvPr id="51" name="Rectangle 156">
            <a:extLst>
              <a:ext uri="{FF2B5EF4-FFF2-40B4-BE49-F238E27FC236}">
                <a16:creationId xmlns:a16="http://schemas.microsoft.com/office/drawing/2014/main" id="{CA903464-DAD6-3E3A-878E-95A26B6DE46D}"/>
              </a:ext>
            </a:extLst>
          </p:cNvPr>
          <p:cNvSpPr>
            <a:spLocks noChangeArrowheads="1"/>
          </p:cNvSpPr>
          <p:nvPr/>
        </p:nvSpPr>
        <p:spPr bwMode="gray">
          <a:xfrm>
            <a:off x="8086708" y="1541804"/>
            <a:ext cx="1249295" cy="453668"/>
          </a:xfrm>
          <a:prstGeom prst="roundRect">
            <a:avLst/>
          </a:prstGeom>
          <a:solidFill>
            <a:srgbClr val="FFD579"/>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Partner On &amp; offboarding</a:t>
            </a:r>
          </a:p>
        </p:txBody>
      </p:sp>
      <p:sp>
        <p:nvSpPr>
          <p:cNvPr id="52" name="Rectangle 161">
            <a:extLst>
              <a:ext uri="{FF2B5EF4-FFF2-40B4-BE49-F238E27FC236}">
                <a16:creationId xmlns:a16="http://schemas.microsoft.com/office/drawing/2014/main" id="{A7137AE7-CF42-DD71-A0C4-FDBEC4CCBE27}"/>
              </a:ext>
            </a:extLst>
          </p:cNvPr>
          <p:cNvSpPr>
            <a:spLocks noChangeArrowheads="1"/>
          </p:cNvSpPr>
          <p:nvPr/>
        </p:nvSpPr>
        <p:spPr bwMode="gray">
          <a:xfrm>
            <a:off x="5360877" y="2716530"/>
            <a:ext cx="1249295" cy="453668"/>
          </a:xfrm>
          <a:prstGeom prst="roundRect">
            <a:avLst/>
          </a:prstGeom>
          <a:solidFill>
            <a:srgbClr val="FFD579"/>
          </a:solidFill>
          <a:ln w="19050" algn="ctr">
            <a:solidFill>
              <a:srgbClr val="00A3A1"/>
            </a:solidFill>
            <a:miter lim="800000"/>
            <a:headEnd/>
            <a:tailEnd/>
          </a:ln>
        </p:spPr>
        <p:txBody>
          <a:bodyPr lIns="41583" tIns="41583" rIns="41583" bIns="41583" anchor="ctr"/>
          <a:lstStyle/>
          <a:p>
            <a:pPr algn="ctr"/>
            <a:r>
              <a:rPr lang="en-GB" sz="900" dirty="0"/>
              <a:t>Partner</a:t>
            </a:r>
          </a:p>
          <a:p>
            <a:pPr algn="ctr"/>
            <a:r>
              <a:rPr lang="en-GB" sz="900" dirty="0"/>
              <a:t>selection</a:t>
            </a:r>
          </a:p>
        </p:txBody>
      </p:sp>
      <p:sp>
        <p:nvSpPr>
          <p:cNvPr id="53" name="Rectangle 77">
            <a:extLst>
              <a:ext uri="{FF2B5EF4-FFF2-40B4-BE49-F238E27FC236}">
                <a16:creationId xmlns:a16="http://schemas.microsoft.com/office/drawing/2014/main" id="{516E6AC3-0B6A-596B-2E3E-B16225C2F4A7}"/>
              </a:ext>
            </a:extLst>
          </p:cNvPr>
          <p:cNvSpPr>
            <a:spLocks noChangeArrowheads="1"/>
          </p:cNvSpPr>
          <p:nvPr/>
        </p:nvSpPr>
        <p:spPr bwMode="gray">
          <a:xfrm>
            <a:off x="1331936" y="2716530"/>
            <a:ext cx="1249295" cy="453668"/>
          </a:xfrm>
          <a:prstGeom prst="roundRect">
            <a:avLst/>
          </a:prstGeom>
          <a:solidFill>
            <a:srgbClr val="FFD579"/>
          </a:solid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54" name="Rectangle 150">
            <a:extLst>
              <a:ext uri="{FF2B5EF4-FFF2-40B4-BE49-F238E27FC236}">
                <a16:creationId xmlns:a16="http://schemas.microsoft.com/office/drawing/2014/main" id="{F76E02D6-BE20-CA29-0051-BAA57DCBBD32}"/>
              </a:ext>
            </a:extLst>
          </p:cNvPr>
          <p:cNvSpPr>
            <a:spLocks noChangeArrowheads="1"/>
          </p:cNvSpPr>
          <p:nvPr/>
        </p:nvSpPr>
        <p:spPr bwMode="gray">
          <a:xfrm>
            <a:off x="405339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organisational consensus </a:t>
            </a:r>
          </a:p>
        </p:txBody>
      </p:sp>
      <p:sp>
        <p:nvSpPr>
          <p:cNvPr id="60" name="Rectangle 150">
            <a:extLst>
              <a:ext uri="{FF2B5EF4-FFF2-40B4-BE49-F238E27FC236}">
                <a16:creationId xmlns:a16="http://schemas.microsoft.com/office/drawing/2014/main" id="{032D4CE8-269B-8002-A853-F882FFFD100F}"/>
              </a:ext>
            </a:extLst>
          </p:cNvPr>
          <p:cNvSpPr>
            <a:spLocks noChangeArrowheads="1"/>
          </p:cNvSpPr>
          <p:nvPr/>
        </p:nvSpPr>
        <p:spPr bwMode="gray">
          <a:xfrm>
            <a:off x="10811912"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Co-evolution</a:t>
            </a:r>
          </a:p>
          <a:p>
            <a:pPr algn="ctr"/>
            <a:r>
              <a:rPr lang="en-GB" sz="900" dirty="0"/>
              <a:t>monitoring</a:t>
            </a:r>
          </a:p>
        </p:txBody>
      </p:sp>
      <p:sp>
        <p:nvSpPr>
          <p:cNvPr id="64" name="Rectangle 163">
            <a:extLst>
              <a:ext uri="{FF2B5EF4-FFF2-40B4-BE49-F238E27FC236}">
                <a16:creationId xmlns:a16="http://schemas.microsoft.com/office/drawing/2014/main" id="{06851823-3C3B-7673-C77E-C019F4CF9199}"/>
              </a:ext>
            </a:extLst>
          </p:cNvPr>
          <p:cNvSpPr>
            <a:spLocks noChangeArrowheads="1"/>
          </p:cNvSpPr>
          <p:nvPr/>
        </p:nvSpPr>
        <p:spPr bwMode="gray">
          <a:xfrm>
            <a:off x="6780473" y="5058917"/>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service </a:t>
            </a:r>
            <a:r>
              <a:rPr lang="en-GB" sz="900" dirty="0" err="1"/>
              <a:t>developmement</a:t>
            </a:r>
            <a:endParaRPr lang="en-GB" sz="900" dirty="0"/>
          </a:p>
        </p:txBody>
      </p:sp>
      <p:sp>
        <p:nvSpPr>
          <p:cNvPr id="24" name="Titel 4">
            <a:extLst>
              <a:ext uri="{FF2B5EF4-FFF2-40B4-BE49-F238E27FC236}">
                <a16:creationId xmlns:a16="http://schemas.microsoft.com/office/drawing/2014/main" id="{7DC88BB4-65AA-2FD7-1311-770D4CB10898}"/>
              </a:ext>
            </a:extLst>
          </p:cNvPr>
          <p:cNvSpPr txBox="1">
            <a:spLocks/>
          </p:cNvSpPr>
          <p:nvPr/>
        </p:nvSpPr>
        <p:spPr>
          <a:xfrm>
            <a:off x="0" y="0"/>
            <a:ext cx="9870510" cy="961947"/>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DEBB – DESF 2 </a:t>
            </a:r>
            <a:r>
              <a:rPr lang="nl-NL" sz="3200" dirty="0" err="1">
                <a:solidFill>
                  <a:schemeClr val="tx1">
                    <a:lumMod val="85000"/>
                    <a:lumOff val="15000"/>
                  </a:schemeClr>
                </a:solidFill>
              </a:rPr>
              <a:t>Journey</a:t>
            </a:r>
            <a:endParaRPr lang="nl-NL" sz="3200" dirty="0">
              <a:solidFill>
                <a:schemeClr val="tx1">
                  <a:lumMod val="85000"/>
                  <a:lumOff val="15000"/>
                </a:schemeClr>
              </a:solidFill>
            </a:endParaRPr>
          </a:p>
        </p:txBody>
      </p:sp>
      <p:sp>
        <p:nvSpPr>
          <p:cNvPr id="4" name="Rectangle 71">
            <a:extLst>
              <a:ext uri="{FF2B5EF4-FFF2-40B4-BE49-F238E27FC236}">
                <a16:creationId xmlns:a16="http://schemas.microsoft.com/office/drawing/2014/main" id="{B7700D50-FF47-C15D-25F1-C3E56C6CEFC1}"/>
              </a:ext>
            </a:extLst>
          </p:cNvPr>
          <p:cNvSpPr>
            <a:spLocks noChangeArrowheads="1"/>
          </p:cNvSpPr>
          <p:nvPr/>
        </p:nvSpPr>
        <p:spPr bwMode="gray">
          <a:xfrm>
            <a:off x="-1210178" y="2716529"/>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 name="Rectangle 73">
            <a:extLst>
              <a:ext uri="{FF2B5EF4-FFF2-40B4-BE49-F238E27FC236}">
                <a16:creationId xmlns:a16="http://schemas.microsoft.com/office/drawing/2014/main" id="{1F417B3E-10AD-54A6-2E4D-9CAF7241B6BB}"/>
              </a:ext>
            </a:extLst>
          </p:cNvPr>
          <p:cNvSpPr>
            <a:spLocks noChangeArrowheads="1"/>
          </p:cNvSpPr>
          <p:nvPr/>
        </p:nvSpPr>
        <p:spPr bwMode="gray">
          <a:xfrm>
            <a:off x="-1210178" y="4473321"/>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18" name="Rectangle 148">
            <a:extLst>
              <a:ext uri="{FF2B5EF4-FFF2-40B4-BE49-F238E27FC236}">
                <a16:creationId xmlns:a16="http://schemas.microsoft.com/office/drawing/2014/main" id="{DA90E99B-7C8B-151E-D75A-94F89C6E3871}"/>
              </a:ext>
            </a:extLst>
          </p:cNvPr>
          <p:cNvSpPr>
            <a:spLocks noChangeArrowheads="1"/>
          </p:cNvSpPr>
          <p:nvPr/>
        </p:nvSpPr>
        <p:spPr bwMode="gray">
          <a:xfrm>
            <a:off x="-1210178" y="3302127"/>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25" name="Rectangle 72">
            <a:extLst>
              <a:ext uri="{FF2B5EF4-FFF2-40B4-BE49-F238E27FC236}">
                <a16:creationId xmlns:a16="http://schemas.microsoft.com/office/drawing/2014/main" id="{4AECBAB5-41C4-AADD-B36E-A339124BB78F}"/>
              </a:ext>
            </a:extLst>
          </p:cNvPr>
          <p:cNvSpPr>
            <a:spLocks noChangeArrowheads="1"/>
          </p:cNvSpPr>
          <p:nvPr/>
        </p:nvSpPr>
        <p:spPr bwMode="gray">
          <a:xfrm>
            <a:off x="-1210178" y="3885692"/>
            <a:ext cx="1008393" cy="455700"/>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0" name="Rectangle 163">
            <a:extLst>
              <a:ext uri="{FF2B5EF4-FFF2-40B4-BE49-F238E27FC236}">
                <a16:creationId xmlns:a16="http://schemas.microsoft.com/office/drawing/2014/main" id="{8BB5AE1D-F96F-7619-1AF2-A0EB2E141296}"/>
              </a:ext>
            </a:extLst>
          </p:cNvPr>
          <p:cNvSpPr>
            <a:spLocks noChangeArrowheads="1"/>
          </p:cNvSpPr>
          <p:nvPr/>
        </p:nvSpPr>
        <p:spPr bwMode="gray">
          <a:xfrm>
            <a:off x="-1210178" y="6230111"/>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1" name="Rectangle 152">
            <a:extLst>
              <a:ext uri="{FF2B5EF4-FFF2-40B4-BE49-F238E27FC236}">
                <a16:creationId xmlns:a16="http://schemas.microsoft.com/office/drawing/2014/main" id="{0596D520-C1A7-8CB5-96C9-28D071C1995F}"/>
              </a:ext>
            </a:extLst>
          </p:cNvPr>
          <p:cNvSpPr>
            <a:spLocks noChangeArrowheads="1"/>
          </p:cNvSpPr>
          <p:nvPr/>
        </p:nvSpPr>
        <p:spPr bwMode="gray">
          <a:xfrm>
            <a:off x="-1210178" y="5644515"/>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3" name="Rectangle 150">
            <a:extLst>
              <a:ext uri="{FF2B5EF4-FFF2-40B4-BE49-F238E27FC236}">
                <a16:creationId xmlns:a16="http://schemas.microsoft.com/office/drawing/2014/main" id="{7A3D5889-E227-112D-D16D-8AD998599E63}"/>
              </a:ext>
            </a:extLst>
          </p:cNvPr>
          <p:cNvSpPr>
            <a:spLocks noChangeArrowheads="1"/>
          </p:cNvSpPr>
          <p:nvPr/>
        </p:nvSpPr>
        <p:spPr bwMode="gray">
          <a:xfrm>
            <a:off x="-1210178" y="5058918"/>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9" name="Rectangle 71">
            <a:extLst>
              <a:ext uri="{FF2B5EF4-FFF2-40B4-BE49-F238E27FC236}">
                <a16:creationId xmlns:a16="http://schemas.microsoft.com/office/drawing/2014/main" id="{DD76ACC9-1BCE-6C39-5584-268EBE3BEF96}"/>
              </a:ext>
            </a:extLst>
          </p:cNvPr>
          <p:cNvSpPr>
            <a:spLocks noChangeArrowheads="1"/>
          </p:cNvSpPr>
          <p:nvPr/>
        </p:nvSpPr>
        <p:spPr bwMode="gray">
          <a:xfrm>
            <a:off x="-1210178" y="2133433"/>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5" name="Rectangle 71">
            <a:extLst>
              <a:ext uri="{FF2B5EF4-FFF2-40B4-BE49-F238E27FC236}">
                <a16:creationId xmlns:a16="http://schemas.microsoft.com/office/drawing/2014/main" id="{0A9544F5-843C-2616-90F2-CEFE5599DDD3}"/>
              </a:ext>
            </a:extLst>
          </p:cNvPr>
          <p:cNvSpPr>
            <a:spLocks noChangeArrowheads="1"/>
          </p:cNvSpPr>
          <p:nvPr/>
        </p:nvSpPr>
        <p:spPr bwMode="gray">
          <a:xfrm>
            <a:off x="-1210178" y="1541636"/>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6" name="Rectangle 71">
            <a:extLst>
              <a:ext uri="{FF2B5EF4-FFF2-40B4-BE49-F238E27FC236}">
                <a16:creationId xmlns:a16="http://schemas.microsoft.com/office/drawing/2014/main" id="{D3E2BE0C-9637-4F35-4FA5-01D989F7DFAA}"/>
              </a:ext>
            </a:extLst>
          </p:cNvPr>
          <p:cNvSpPr>
            <a:spLocks noChangeArrowheads="1"/>
          </p:cNvSpPr>
          <p:nvPr/>
        </p:nvSpPr>
        <p:spPr bwMode="gray">
          <a:xfrm>
            <a:off x="-1210178" y="963261"/>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Tree>
    <p:extLst>
      <p:ext uri="{BB962C8B-B14F-4D97-AF65-F5344CB8AC3E}">
        <p14:creationId xmlns:p14="http://schemas.microsoft.com/office/powerpoint/2010/main" val="371823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2FDA-1EC3-8C6B-D158-06795DE58CE5}"/>
            </a:ext>
          </a:extLst>
        </p:cNvPr>
        <p:cNvGrpSpPr/>
        <p:nvPr/>
      </p:nvGrpSpPr>
      <p:grpSpPr>
        <a:xfrm>
          <a:off x="0" y="0"/>
          <a:ext cx="0" cy="0"/>
          <a:chOff x="0" y="0"/>
          <a:chExt cx="0" cy="0"/>
        </a:xfrm>
      </p:grpSpPr>
      <p:sp>
        <p:nvSpPr>
          <p:cNvPr id="19" name="Rectangle 73">
            <a:extLst>
              <a:ext uri="{FF2B5EF4-FFF2-40B4-BE49-F238E27FC236}">
                <a16:creationId xmlns:a16="http://schemas.microsoft.com/office/drawing/2014/main" id="{920CA6EC-34F1-3515-BB78-625269BC81B6}"/>
              </a:ext>
            </a:extLst>
          </p:cNvPr>
          <p:cNvSpPr>
            <a:spLocks noChangeArrowheads="1"/>
          </p:cNvSpPr>
          <p:nvPr/>
        </p:nvSpPr>
        <p:spPr bwMode="gray">
          <a:xfrm>
            <a:off x="141544" y="6230111"/>
            <a:ext cx="1008393" cy="453668"/>
          </a:xfrm>
          <a:prstGeom prst="roundRect">
            <a:avLst/>
          </a:prstGeom>
          <a:solidFill>
            <a:schemeClr val="bg2">
              <a:lumMod val="95000"/>
            </a:schemeClr>
          </a:solidFill>
          <a:ln w="19050" algn="ctr">
            <a:solidFill>
              <a:schemeClr val="accent2"/>
            </a:solidFill>
            <a:miter lim="800000"/>
            <a:headEnd/>
            <a:tailEnd/>
          </a:ln>
        </p:spPr>
        <p:txBody>
          <a:bodyPr lIns="41583" tIns="41583" rIns="41583" bIns="41583" anchor="ctr"/>
          <a:lstStyle/>
          <a:p>
            <a:pPr algn="ctr"/>
            <a:r>
              <a:rPr lang="en-GB" sz="1000" b="1" dirty="0">
                <a:cs typeface="Arial" pitchFamily="34" charset="0"/>
              </a:rPr>
              <a:t>Digital</a:t>
            </a:r>
          </a:p>
          <a:p>
            <a:pPr algn="ctr"/>
            <a:r>
              <a:rPr lang="en-GB" sz="1000" b="1" dirty="0">
                <a:cs typeface="Arial" pitchFamily="34" charset="0"/>
              </a:rPr>
              <a:t>platform</a:t>
            </a:r>
          </a:p>
        </p:txBody>
      </p:sp>
      <p:sp>
        <p:nvSpPr>
          <p:cNvPr id="27" name="Rectangle 148">
            <a:extLst>
              <a:ext uri="{FF2B5EF4-FFF2-40B4-BE49-F238E27FC236}">
                <a16:creationId xmlns:a16="http://schemas.microsoft.com/office/drawing/2014/main" id="{7411F71F-57D5-F09D-6930-B1A55DE869E6}"/>
              </a:ext>
            </a:extLst>
          </p:cNvPr>
          <p:cNvSpPr>
            <a:spLocks noChangeArrowheads="1"/>
          </p:cNvSpPr>
          <p:nvPr/>
        </p:nvSpPr>
        <p:spPr bwMode="gray">
          <a:xfrm>
            <a:off x="141544" y="3884192"/>
            <a:ext cx="1008393" cy="453668"/>
          </a:xfrm>
          <a:prstGeom prst="roundRect">
            <a:avLst/>
          </a:prstGeom>
          <a:solidFill>
            <a:schemeClr val="bg2">
              <a:lumMod val="95000"/>
            </a:schemeClr>
          </a:solidFill>
          <a:ln w="19050" algn="ctr">
            <a:solidFill>
              <a:srgbClr val="7030A0"/>
            </a:solidFill>
            <a:miter lim="800000"/>
            <a:headEnd/>
            <a:tailEnd/>
          </a:ln>
        </p:spPr>
        <p:txBody>
          <a:bodyPr lIns="41583" tIns="41583" rIns="41583" bIns="41583" anchor="ctr"/>
          <a:lstStyle/>
          <a:p>
            <a:pPr algn="ctr"/>
            <a:r>
              <a:rPr lang="en-GB" sz="1000" b="1" dirty="0">
                <a:cs typeface="Arial" pitchFamily="34" charset="0"/>
              </a:rPr>
              <a:t>Partnership model</a:t>
            </a:r>
          </a:p>
        </p:txBody>
      </p:sp>
      <p:sp>
        <p:nvSpPr>
          <p:cNvPr id="38" name="Rectangle 72">
            <a:extLst>
              <a:ext uri="{FF2B5EF4-FFF2-40B4-BE49-F238E27FC236}">
                <a16:creationId xmlns:a16="http://schemas.microsoft.com/office/drawing/2014/main" id="{A892A086-221E-CD6B-B552-48ACBF149E29}"/>
              </a:ext>
            </a:extLst>
          </p:cNvPr>
          <p:cNvSpPr>
            <a:spLocks noChangeArrowheads="1"/>
          </p:cNvSpPr>
          <p:nvPr/>
        </p:nvSpPr>
        <p:spPr bwMode="gray">
          <a:xfrm>
            <a:off x="141544" y="4467757"/>
            <a:ext cx="1008393" cy="455700"/>
          </a:xfrm>
          <a:prstGeom prst="roundRect">
            <a:avLst/>
          </a:prstGeom>
          <a:solidFill>
            <a:schemeClr val="bg2">
              <a:lumMod val="95000"/>
            </a:schemeClr>
          </a:solidFill>
          <a:ln w="19050" algn="ctr">
            <a:solidFill>
              <a:schemeClr val="accent1"/>
            </a:solidFill>
            <a:miter lim="800000"/>
            <a:headEnd/>
            <a:tailEnd/>
          </a:ln>
        </p:spPr>
        <p:txBody>
          <a:bodyPr lIns="41583" tIns="41583" rIns="41583" bIns="41583" anchor="ctr"/>
          <a:lstStyle/>
          <a:p>
            <a:pPr algn="ctr"/>
            <a:r>
              <a:rPr lang="en-GB" sz="1000" b="1" dirty="0"/>
              <a:t>Ecosystem</a:t>
            </a:r>
          </a:p>
          <a:p>
            <a:pPr algn="ctr"/>
            <a:r>
              <a:rPr lang="en-GB" sz="1000" b="1" dirty="0"/>
              <a:t>Value</a:t>
            </a:r>
          </a:p>
        </p:txBody>
      </p:sp>
      <p:sp>
        <p:nvSpPr>
          <p:cNvPr id="12" name="Rectangle 77">
            <a:extLst>
              <a:ext uri="{FF2B5EF4-FFF2-40B4-BE49-F238E27FC236}">
                <a16:creationId xmlns:a16="http://schemas.microsoft.com/office/drawing/2014/main" id="{6D8E678E-DFA6-E120-90A0-9B1F19891365}"/>
              </a:ext>
            </a:extLst>
          </p:cNvPr>
          <p:cNvSpPr>
            <a:spLocks noChangeArrowheads="1"/>
          </p:cNvSpPr>
          <p:nvPr/>
        </p:nvSpPr>
        <p:spPr bwMode="gray">
          <a:xfrm>
            <a:off x="1331936"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Principles </a:t>
            </a:r>
          </a:p>
        </p:txBody>
      </p:sp>
      <p:sp>
        <p:nvSpPr>
          <p:cNvPr id="13" name="Rectangle 77">
            <a:extLst>
              <a:ext uri="{FF2B5EF4-FFF2-40B4-BE49-F238E27FC236}">
                <a16:creationId xmlns:a16="http://schemas.microsoft.com/office/drawing/2014/main" id="{431C7AE9-5343-B98A-D357-75D71BF71611}"/>
              </a:ext>
            </a:extLst>
          </p:cNvPr>
          <p:cNvSpPr>
            <a:spLocks noChangeArrowheads="1"/>
          </p:cNvSpPr>
          <p:nvPr/>
        </p:nvSpPr>
        <p:spPr bwMode="gray">
          <a:xfrm>
            <a:off x="26356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roles</a:t>
            </a:r>
          </a:p>
        </p:txBody>
      </p:sp>
      <p:sp>
        <p:nvSpPr>
          <p:cNvPr id="14" name="Rectangle 77">
            <a:extLst>
              <a:ext uri="{FF2B5EF4-FFF2-40B4-BE49-F238E27FC236}">
                <a16:creationId xmlns:a16="http://schemas.microsoft.com/office/drawing/2014/main" id="{690093BE-FDB2-CACE-BE41-B6BE2D2FA907}"/>
              </a:ext>
            </a:extLst>
          </p:cNvPr>
          <p:cNvSpPr>
            <a:spLocks noChangeArrowheads="1"/>
          </p:cNvSpPr>
          <p:nvPr/>
        </p:nvSpPr>
        <p:spPr bwMode="gray">
          <a:xfrm>
            <a:off x="536087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Architecture</a:t>
            </a:r>
          </a:p>
          <a:p>
            <a:pPr algn="ctr"/>
            <a:r>
              <a:rPr lang="en-GB" sz="900" dirty="0"/>
              <a:t>modelling</a:t>
            </a:r>
          </a:p>
        </p:txBody>
      </p:sp>
      <p:sp>
        <p:nvSpPr>
          <p:cNvPr id="20" name="Rectangle 161">
            <a:extLst>
              <a:ext uri="{FF2B5EF4-FFF2-40B4-BE49-F238E27FC236}">
                <a16:creationId xmlns:a16="http://schemas.microsoft.com/office/drawing/2014/main" id="{913FEC9E-644E-2581-4E4E-92E69FA8CE41}"/>
              </a:ext>
            </a:extLst>
          </p:cNvPr>
          <p:cNvSpPr>
            <a:spLocks noChangeArrowheads="1"/>
          </p:cNvSpPr>
          <p:nvPr/>
        </p:nvSpPr>
        <p:spPr bwMode="gray">
          <a:xfrm>
            <a:off x="8086708"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Platform development  </a:t>
            </a:r>
          </a:p>
        </p:txBody>
      </p:sp>
      <p:sp>
        <p:nvSpPr>
          <p:cNvPr id="21" name="Rectangle 162">
            <a:extLst>
              <a:ext uri="{FF2B5EF4-FFF2-40B4-BE49-F238E27FC236}">
                <a16:creationId xmlns:a16="http://schemas.microsoft.com/office/drawing/2014/main" id="{1C771A36-1639-6CBD-299B-8931C99F6B02}"/>
              </a:ext>
            </a:extLst>
          </p:cNvPr>
          <p:cNvSpPr>
            <a:spLocks noChangeArrowheads="1"/>
          </p:cNvSpPr>
          <p:nvPr/>
        </p:nvSpPr>
        <p:spPr bwMode="gray">
          <a:xfrm>
            <a:off x="10811912" y="4469789"/>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Scale and monetize</a:t>
            </a:r>
          </a:p>
        </p:txBody>
      </p:sp>
      <p:sp>
        <p:nvSpPr>
          <p:cNvPr id="23" name="Rectangle 164">
            <a:extLst>
              <a:ext uri="{FF2B5EF4-FFF2-40B4-BE49-F238E27FC236}">
                <a16:creationId xmlns:a16="http://schemas.microsoft.com/office/drawing/2014/main" id="{ABB97781-A596-B191-4140-A2453C6BE6D3}"/>
              </a:ext>
            </a:extLst>
          </p:cNvPr>
          <p:cNvSpPr>
            <a:spLocks noChangeArrowheads="1"/>
          </p:cNvSpPr>
          <p:nvPr/>
        </p:nvSpPr>
        <p:spPr bwMode="gray">
          <a:xfrm>
            <a:off x="9508175"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a:t>Seamless services</a:t>
            </a:r>
          </a:p>
        </p:txBody>
      </p:sp>
      <p:sp>
        <p:nvSpPr>
          <p:cNvPr id="32" name="Rectangle 158">
            <a:extLst>
              <a:ext uri="{FF2B5EF4-FFF2-40B4-BE49-F238E27FC236}">
                <a16:creationId xmlns:a16="http://schemas.microsoft.com/office/drawing/2014/main" id="{DD29CE20-B5AE-3058-3D44-1CFF99F04E3B}"/>
              </a:ext>
            </a:extLst>
          </p:cNvPr>
          <p:cNvSpPr>
            <a:spLocks noChangeArrowheads="1"/>
          </p:cNvSpPr>
          <p:nvPr/>
        </p:nvSpPr>
        <p:spPr bwMode="gray">
          <a:xfrm>
            <a:off x="9508175"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Niche creation</a:t>
            </a:r>
          </a:p>
        </p:txBody>
      </p:sp>
      <p:sp>
        <p:nvSpPr>
          <p:cNvPr id="40" name="Rectangle 140">
            <a:extLst>
              <a:ext uri="{FF2B5EF4-FFF2-40B4-BE49-F238E27FC236}">
                <a16:creationId xmlns:a16="http://schemas.microsoft.com/office/drawing/2014/main" id="{4FFDA869-04AB-98C5-6BAA-F53380DD32E8}"/>
              </a:ext>
            </a:extLst>
          </p:cNvPr>
          <p:cNvSpPr>
            <a:spLocks noChangeArrowheads="1"/>
          </p:cNvSpPr>
          <p:nvPr/>
        </p:nvSpPr>
        <p:spPr bwMode="gray">
          <a:xfrm>
            <a:off x="4053397" y="4469789"/>
            <a:ext cx="1249295" cy="453668"/>
          </a:xfrm>
          <a:prstGeom prst="roundRect">
            <a:avLst/>
          </a:prstGeom>
          <a:solidFill>
            <a:srgbClr val="FFAD9B"/>
          </a:solidFill>
          <a:ln w="19050" algn="ctr">
            <a:solidFill>
              <a:schemeClr val="accent1"/>
            </a:solidFill>
            <a:miter lim="800000"/>
            <a:headEnd/>
            <a:tailEnd/>
          </a:ln>
        </p:spPr>
        <p:txBody>
          <a:bodyPr lIns="41583" tIns="41583" rIns="41583" bIns="41583" anchor="ctr"/>
          <a:lstStyle/>
          <a:p>
            <a:pPr algn="ctr"/>
            <a:r>
              <a:rPr lang="en-GB" sz="900" dirty="0"/>
              <a:t>Ecosystem                            business model</a:t>
            </a:r>
          </a:p>
        </p:txBody>
      </p:sp>
      <p:sp>
        <p:nvSpPr>
          <p:cNvPr id="42" name="Rectangle 150">
            <a:extLst>
              <a:ext uri="{FF2B5EF4-FFF2-40B4-BE49-F238E27FC236}">
                <a16:creationId xmlns:a16="http://schemas.microsoft.com/office/drawing/2014/main" id="{938DDF7C-BBE3-24CC-ADC4-22851CDCB262}"/>
              </a:ext>
            </a:extLst>
          </p:cNvPr>
          <p:cNvSpPr>
            <a:spLocks noChangeArrowheads="1"/>
          </p:cNvSpPr>
          <p:nvPr/>
        </p:nvSpPr>
        <p:spPr bwMode="gray">
          <a:xfrm>
            <a:off x="67804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a:t>
            </a:r>
          </a:p>
          <a:p>
            <a:pPr algn="ctr"/>
            <a:r>
              <a:rPr lang="en-GB" sz="900" dirty="0"/>
              <a:t>Co-evolution</a:t>
            </a:r>
          </a:p>
        </p:txBody>
      </p:sp>
      <p:sp>
        <p:nvSpPr>
          <p:cNvPr id="45" name="Rectangle 141">
            <a:extLst>
              <a:ext uri="{FF2B5EF4-FFF2-40B4-BE49-F238E27FC236}">
                <a16:creationId xmlns:a16="http://schemas.microsoft.com/office/drawing/2014/main" id="{BF4AA20D-0439-E6E4-D356-4B16B8F63F23}"/>
              </a:ext>
            </a:extLst>
          </p:cNvPr>
          <p:cNvSpPr>
            <a:spLocks noChangeArrowheads="1"/>
          </p:cNvSpPr>
          <p:nvPr/>
        </p:nvSpPr>
        <p:spPr bwMode="gray">
          <a:xfrm>
            <a:off x="4053397"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Multidisciplinary</a:t>
            </a:r>
          </a:p>
          <a:p>
            <a:pPr algn="ctr"/>
            <a:r>
              <a:rPr lang="en-GB" sz="900" dirty="0"/>
              <a:t>teams</a:t>
            </a:r>
          </a:p>
        </p:txBody>
      </p:sp>
      <p:sp>
        <p:nvSpPr>
          <p:cNvPr id="46" name="Rectangle 146">
            <a:extLst>
              <a:ext uri="{FF2B5EF4-FFF2-40B4-BE49-F238E27FC236}">
                <a16:creationId xmlns:a16="http://schemas.microsoft.com/office/drawing/2014/main" id="{DC425E59-098F-9919-35AB-2E20C6F94CD9}"/>
              </a:ext>
            </a:extLst>
          </p:cNvPr>
          <p:cNvSpPr>
            <a:spLocks noChangeArrowheads="1"/>
          </p:cNvSpPr>
          <p:nvPr/>
        </p:nvSpPr>
        <p:spPr bwMode="gray">
          <a:xfrm>
            <a:off x="10811912"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defRPr/>
            </a:pPr>
            <a:r>
              <a:rPr lang="en-GB" sz="900" dirty="0"/>
              <a:t>Innovation</a:t>
            </a:r>
          </a:p>
        </p:txBody>
      </p:sp>
      <p:sp>
        <p:nvSpPr>
          <p:cNvPr id="47" name="Rectangle 151">
            <a:extLst>
              <a:ext uri="{FF2B5EF4-FFF2-40B4-BE49-F238E27FC236}">
                <a16:creationId xmlns:a16="http://schemas.microsoft.com/office/drawing/2014/main" id="{81130F2F-169B-AB4C-738A-354754A3C9DA}"/>
              </a:ext>
            </a:extLst>
          </p:cNvPr>
          <p:cNvSpPr>
            <a:spLocks noChangeArrowheads="1"/>
          </p:cNvSpPr>
          <p:nvPr/>
        </p:nvSpPr>
        <p:spPr bwMode="gray">
          <a:xfrm>
            <a:off x="9508175" y="6230111"/>
            <a:ext cx="1249295" cy="453668"/>
          </a:xfrm>
          <a:prstGeom prst="roundRect">
            <a:avLst/>
          </a:prstGeom>
          <a:solidFill>
            <a:schemeClr val="bg1"/>
          </a:solidFill>
          <a:ln w="19050" algn="ctr">
            <a:solidFill>
              <a:schemeClr val="accent2"/>
            </a:solidFill>
            <a:miter lim="800000"/>
            <a:headEnd/>
            <a:tailEnd/>
          </a:ln>
        </p:spPr>
        <p:txBody>
          <a:bodyPr lIns="41583" tIns="41583" rIns="41583" bIns="41583" anchor="ctr"/>
          <a:lstStyle/>
          <a:p>
            <a:pPr algn="ctr"/>
            <a:r>
              <a:rPr lang="en-GB" sz="900" dirty="0"/>
              <a:t>Value</a:t>
            </a:r>
          </a:p>
          <a:p>
            <a:pPr algn="ctr"/>
            <a:r>
              <a:rPr lang="en-GB" sz="900" dirty="0"/>
              <a:t>optimisation</a:t>
            </a:r>
          </a:p>
        </p:txBody>
      </p:sp>
      <p:sp>
        <p:nvSpPr>
          <p:cNvPr id="58" name="Rectangle 77">
            <a:extLst>
              <a:ext uri="{FF2B5EF4-FFF2-40B4-BE49-F238E27FC236}">
                <a16:creationId xmlns:a16="http://schemas.microsoft.com/office/drawing/2014/main" id="{DA7926A7-944D-80CF-2BAB-140F22FECD8E}"/>
              </a:ext>
            </a:extLst>
          </p:cNvPr>
          <p:cNvSpPr>
            <a:spLocks noChangeArrowheads="1"/>
          </p:cNvSpPr>
          <p:nvPr/>
        </p:nvSpPr>
        <p:spPr bwMode="gray">
          <a:xfrm>
            <a:off x="1331936" y="4469789"/>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Horizon Model</a:t>
            </a:r>
          </a:p>
        </p:txBody>
      </p:sp>
      <p:sp>
        <p:nvSpPr>
          <p:cNvPr id="55" name="Rectangle 150">
            <a:extLst>
              <a:ext uri="{FF2B5EF4-FFF2-40B4-BE49-F238E27FC236}">
                <a16:creationId xmlns:a16="http://schemas.microsoft.com/office/drawing/2014/main" id="{1BA5BDFD-09A7-4B12-5702-37CD77785E5A}"/>
              </a:ext>
            </a:extLst>
          </p:cNvPr>
          <p:cNvSpPr>
            <a:spLocks noChangeArrowheads="1"/>
          </p:cNvSpPr>
          <p:nvPr/>
        </p:nvSpPr>
        <p:spPr bwMode="gray">
          <a:xfrm>
            <a:off x="5360877"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Ecosystem</a:t>
            </a:r>
          </a:p>
          <a:p>
            <a:pPr algn="ctr"/>
            <a:r>
              <a:rPr lang="en-GB" sz="900" dirty="0"/>
              <a:t>legitimacy</a:t>
            </a:r>
          </a:p>
        </p:txBody>
      </p:sp>
      <p:sp>
        <p:nvSpPr>
          <p:cNvPr id="56" name="Rectangle 140">
            <a:extLst>
              <a:ext uri="{FF2B5EF4-FFF2-40B4-BE49-F238E27FC236}">
                <a16:creationId xmlns:a16="http://schemas.microsoft.com/office/drawing/2014/main" id="{A88D19FB-9F36-C125-2EB2-C6AFC115A3BC}"/>
              </a:ext>
            </a:extLst>
          </p:cNvPr>
          <p:cNvSpPr>
            <a:spLocks noChangeArrowheads="1"/>
          </p:cNvSpPr>
          <p:nvPr/>
        </p:nvSpPr>
        <p:spPr bwMode="gray">
          <a:xfrm>
            <a:off x="5360877" y="4469789"/>
            <a:ext cx="1249295" cy="453668"/>
          </a:xfrm>
          <a:prstGeom prst="roundRect">
            <a:avLst/>
          </a:prstGeom>
          <a:solidFill>
            <a:srgbClr val="FFAD9B"/>
          </a:solidFill>
          <a:ln w="19050" algn="ctr">
            <a:solidFill>
              <a:schemeClr val="accent1"/>
            </a:solidFill>
            <a:miter lim="800000"/>
            <a:headEnd/>
            <a:tailEnd/>
          </a:ln>
        </p:spPr>
        <p:txBody>
          <a:bodyPr lIns="41583" tIns="41583" rIns="41583" bIns="41583" anchor="ctr"/>
          <a:lstStyle/>
          <a:p>
            <a:pPr algn="ctr"/>
            <a:r>
              <a:rPr lang="en-GB" sz="900" dirty="0"/>
              <a:t>Ecosystem                            business case</a:t>
            </a:r>
          </a:p>
        </p:txBody>
      </p:sp>
      <p:sp>
        <p:nvSpPr>
          <p:cNvPr id="57" name="Rectangle 134">
            <a:extLst>
              <a:ext uri="{FF2B5EF4-FFF2-40B4-BE49-F238E27FC236}">
                <a16:creationId xmlns:a16="http://schemas.microsoft.com/office/drawing/2014/main" id="{3AF0210A-273C-CDAD-CD39-B0B4D68218F5}"/>
              </a:ext>
            </a:extLst>
          </p:cNvPr>
          <p:cNvSpPr>
            <a:spLocks noChangeArrowheads="1"/>
          </p:cNvSpPr>
          <p:nvPr/>
        </p:nvSpPr>
        <p:spPr bwMode="gray">
          <a:xfrm>
            <a:off x="26356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value proposition</a:t>
            </a:r>
          </a:p>
        </p:txBody>
      </p:sp>
      <p:sp>
        <p:nvSpPr>
          <p:cNvPr id="59" name="Rectangle 134">
            <a:extLst>
              <a:ext uri="{FF2B5EF4-FFF2-40B4-BE49-F238E27FC236}">
                <a16:creationId xmlns:a16="http://schemas.microsoft.com/office/drawing/2014/main" id="{7F519959-361C-4876-61FF-415CAE435477}"/>
              </a:ext>
            </a:extLst>
          </p:cNvPr>
          <p:cNvSpPr>
            <a:spLocks noChangeArrowheads="1"/>
          </p:cNvSpPr>
          <p:nvPr/>
        </p:nvSpPr>
        <p:spPr bwMode="gray">
          <a:xfrm>
            <a:off x="8086708"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Ecosystem Service development</a:t>
            </a:r>
          </a:p>
        </p:txBody>
      </p:sp>
      <p:sp>
        <p:nvSpPr>
          <p:cNvPr id="62" name="Rectangle 159">
            <a:extLst>
              <a:ext uri="{FF2B5EF4-FFF2-40B4-BE49-F238E27FC236}">
                <a16:creationId xmlns:a16="http://schemas.microsoft.com/office/drawing/2014/main" id="{D4332D5B-4FA4-5AE3-EB92-458BF58A24D7}"/>
              </a:ext>
            </a:extLst>
          </p:cNvPr>
          <p:cNvSpPr>
            <a:spLocks noChangeArrowheads="1"/>
          </p:cNvSpPr>
          <p:nvPr/>
        </p:nvSpPr>
        <p:spPr bwMode="gray">
          <a:xfrm>
            <a:off x="6780473" y="4469789"/>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defRPr/>
            </a:pPr>
            <a:r>
              <a:rPr lang="en-GB" sz="900" dirty="0"/>
              <a:t>Data space development</a:t>
            </a:r>
          </a:p>
        </p:txBody>
      </p:sp>
      <p:sp>
        <p:nvSpPr>
          <p:cNvPr id="63" name="Rectangle 159">
            <a:extLst>
              <a:ext uri="{FF2B5EF4-FFF2-40B4-BE49-F238E27FC236}">
                <a16:creationId xmlns:a16="http://schemas.microsoft.com/office/drawing/2014/main" id="{34CA68C6-5C36-4CAD-454B-C44B900F6912}"/>
              </a:ext>
            </a:extLst>
          </p:cNvPr>
          <p:cNvSpPr>
            <a:spLocks noChangeArrowheads="1"/>
          </p:cNvSpPr>
          <p:nvPr/>
        </p:nvSpPr>
        <p:spPr bwMode="gray">
          <a:xfrm>
            <a:off x="6780473" y="6230111"/>
            <a:ext cx="1249295" cy="453668"/>
          </a:xfrm>
          <a:prstGeom prst="roundRect">
            <a:avLst/>
          </a:prstGeom>
          <a:solidFill>
            <a:srgbClr val="FFAD9B"/>
          </a:solidFill>
          <a:ln w="19050" algn="ctr">
            <a:solidFill>
              <a:schemeClr val="accent2"/>
            </a:solidFill>
            <a:miter lim="800000"/>
            <a:headEnd/>
            <a:tailEnd/>
          </a:ln>
        </p:spPr>
        <p:txBody>
          <a:bodyPr lIns="41583" tIns="41583" rIns="41583" bIns="41583" anchor="ctr"/>
          <a:lstStyle/>
          <a:p>
            <a:pPr algn="ctr">
              <a:defRPr/>
            </a:pPr>
            <a:r>
              <a:rPr lang="en-GB" sz="900" dirty="0"/>
              <a:t>Ecosystem organisation development</a:t>
            </a:r>
          </a:p>
        </p:txBody>
      </p:sp>
      <p:sp>
        <p:nvSpPr>
          <p:cNvPr id="10" name="Rectangle 71">
            <a:extLst>
              <a:ext uri="{FF2B5EF4-FFF2-40B4-BE49-F238E27FC236}">
                <a16:creationId xmlns:a16="http://schemas.microsoft.com/office/drawing/2014/main" id="{FC9C55A1-638C-6CA2-B631-5E14415BF835}"/>
              </a:ext>
            </a:extLst>
          </p:cNvPr>
          <p:cNvSpPr>
            <a:spLocks noChangeArrowheads="1"/>
          </p:cNvSpPr>
          <p:nvPr/>
        </p:nvSpPr>
        <p:spPr bwMode="gray">
          <a:xfrm>
            <a:off x="141544" y="2716529"/>
            <a:ext cx="1008393" cy="453669"/>
          </a:xfrm>
          <a:prstGeom prst="roundRect">
            <a:avLst/>
          </a:prstGeom>
          <a:solidFill>
            <a:schemeClr val="bg2">
              <a:lumMod val="95000"/>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sp>
        <p:nvSpPr>
          <p:cNvPr id="34" name="Rectangle 73">
            <a:extLst>
              <a:ext uri="{FF2B5EF4-FFF2-40B4-BE49-F238E27FC236}">
                <a16:creationId xmlns:a16="http://schemas.microsoft.com/office/drawing/2014/main" id="{1E400B4A-BE60-1DD2-A314-65D79B239A18}"/>
              </a:ext>
            </a:extLst>
          </p:cNvPr>
          <p:cNvSpPr>
            <a:spLocks noChangeArrowheads="1"/>
          </p:cNvSpPr>
          <p:nvPr/>
        </p:nvSpPr>
        <p:spPr bwMode="gray">
          <a:xfrm>
            <a:off x="141544" y="1541804"/>
            <a:ext cx="1008393" cy="453668"/>
          </a:xfrm>
          <a:prstGeom prst="roundRect">
            <a:avLst/>
          </a:prstGeom>
          <a:solidFill>
            <a:schemeClr val="bg2">
              <a:lumMod val="95000"/>
            </a:schemeClr>
          </a:solidFill>
          <a:ln w="19050" algn="ctr">
            <a:solidFill>
              <a:schemeClr val="tx2">
                <a:lumMod val="50000"/>
              </a:schemeClr>
            </a:solidFill>
            <a:miter lim="800000"/>
            <a:headEnd/>
            <a:tailEnd/>
          </a:ln>
        </p:spPr>
        <p:txBody>
          <a:bodyPr lIns="41583" tIns="41583" rIns="41583" bIns="41583" anchor="ctr"/>
          <a:lstStyle/>
          <a:p>
            <a:pPr algn="ctr"/>
            <a:r>
              <a:rPr lang="en-GB" sz="1000" b="1" dirty="0">
                <a:cs typeface="Arial" pitchFamily="34" charset="0"/>
              </a:rPr>
              <a:t>Governance</a:t>
            </a:r>
          </a:p>
        </p:txBody>
      </p:sp>
      <p:sp>
        <p:nvSpPr>
          <p:cNvPr id="7" name="Rectangle 72">
            <a:extLst>
              <a:ext uri="{FF2B5EF4-FFF2-40B4-BE49-F238E27FC236}">
                <a16:creationId xmlns:a16="http://schemas.microsoft.com/office/drawing/2014/main" id="{8C6E8B7F-1AE3-0523-D25A-7D4D28A6996A}"/>
              </a:ext>
            </a:extLst>
          </p:cNvPr>
          <p:cNvSpPr>
            <a:spLocks noChangeArrowheads="1"/>
          </p:cNvSpPr>
          <p:nvPr/>
        </p:nvSpPr>
        <p:spPr bwMode="gray">
          <a:xfrm>
            <a:off x="4030636" y="2127401"/>
            <a:ext cx="2606040" cy="457200"/>
          </a:xfrm>
          <a:prstGeom prst="roundRect">
            <a:avLst/>
          </a:prstGeom>
          <a:solidFill>
            <a:srgbClr val="2BB96D"/>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2. Define</a:t>
            </a:r>
          </a:p>
        </p:txBody>
      </p:sp>
      <p:sp>
        <p:nvSpPr>
          <p:cNvPr id="8" name="Rectangle 121">
            <a:extLst>
              <a:ext uri="{FF2B5EF4-FFF2-40B4-BE49-F238E27FC236}">
                <a16:creationId xmlns:a16="http://schemas.microsoft.com/office/drawing/2014/main" id="{1CA60740-4027-4B94-84F5-3EB12334D7BA}"/>
              </a:ext>
            </a:extLst>
          </p:cNvPr>
          <p:cNvSpPr>
            <a:spLocks noChangeArrowheads="1"/>
          </p:cNvSpPr>
          <p:nvPr/>
        </p:nvSpPr>
        <p:spPr bwMode="gray">
          <a:xfrm>
            <a:off x="6755840" y="2127401"/>
            <a:ext cx="2606667" cy="457200"/>
          </a:xfrm>
          <a:prstGeom prst="roundRect">
            <a:avLst/>
          </a:prstGeom>
          <a:solidFill>
            <a:srgbClr val="1DAE61"/>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3. Develop</a:t>
            </a:r>
          </a:p>
        </p:txBody>
      </p:sp>
      <p:sp>
        <p:nvSpPr>
          <p:cNvPr id="9" name="Rectangle 73">
            <a:extLst>
              <a:ext uri="{FF2B5EF4-FFF2-40B4-BE49-F238E27FC236}">
                <a16:creationId xmlns:a16="http://schemas.microsoft.com/office/drawing/2014/main" id="{0C87F331-469D-F6AE-1A79-590B159DCC6E}"/>
              </a:ext>
            </a:extLst>
          </p:cNvPr>
          <p:cNvSpPr>
            <a:spLocks noChangeArrowheads="1"/>
          </p:cNvSpPr>
          <p:nvPr/>
        </p:nvSpPr>
        <p:spPr bwMode="gray">
          <a:xfrm>
            <a:off x="9481671" y="2130933"/>
            <a:ext cx="2606040" cy="453668"/>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1" name="Rectangle 77">
            <a:extLst>
              <a:ext uri="{FF2B5EF4-FFF2-40B4-BE49-F238E27FC236}">
                <a16:creationId xmlns:a16="http://schemas.microsoft.com/office/drawing/2014/main" id="{1D15D954-8492-464E-4ACE-5B3616050758}"/>
              </a:ext>
            </a:extLst>
          </p:cNvPr>
          <p:cNvSpPr>
            <a:spLocks noChangeArrowheads="1"/>
          </p:cNvSpPr>
          <p:nvPr/>
        </p:nvSpPr>
        <p:spPr bwMode="gray">
          <a:xfrm>
            <a:off x="2635673"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a:t>Ecosystem vision and common goals</a:t>
            </a:r>
          </a:p>
        </p:txBody>
      </p:sp>
      <p:sp>
        <p:nvSpPr>
          <p:cNvPr id="15" name="Rectangle 136">
            <a:extLst>
              <a:ext uri="{FF2B5EF4-FFF2-40B4-BE49-F238E27FC236}">
                <a16:creationId xmlns:a16="http://schemas.microsoft.com/office/drawing/2014/main" id="{17BEF950-451A-29E5-FDB4-0DB1C79BD572}"/>
              </a:ext>
            </a:extLst>
          </p:cNvPr>
          <p:cNvSpPr>
            <a:spLocks noChangeArrowheads="1"/>
          </p:cNvSpPr>
          <p:nvPr/>
        </p:nvSpPr>
        <p:spPr bwMode="gray">
          <a:xfrm>
            <a:off x="536087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model canvas</a:t>
            </a:r>
          </a:p>
        </p:txBody>
      </p:sp>
      <p:sp>
        <p:nvSpPr>
          <p:cNvPr id="16" name="Rectangle 142">
            <a:extLst>
              <a:ext uri="{FF2B5EF4-FFF2-40B4-BE49-F238E27FC236}">
                <a16:creationId xmlns:a16="http://schemas.microsoft.com/office/drawing/2014/main" id="{283CDB79-06AA-2298-DC1D-744FCBBFC037}"/>
              </a:ext>
            </a:extLst>
          </p:cNvPr>
          <p:cNvSpPr>
            <a:spLocks noChangeArrowheads="1"/>
          </p:cNvSpPr>
          <p:nvPr/>
        </p:nvSpPr>
        <p:spPr bwMode="gray">
          <a:xfrm>
            <a:off x="1331936"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Ecosystem service processes</a:t>
            </a:r>
          </a:p>
        </p:txBody>
      </p:sp>
      <p:sp>
        <p:nvSpPr>
          <p:cNvPr id="17" name="Rectangle 147">
            <a:extLst>
              <a:ext uri="{FF2B5EF4-FFF2-40B4-BE49-F238E27FC236}">
                <a16:creationId xmlns:a16="http://schemas.microsoft.com/office/drawing/2014/main" id="{EB3DAB4B-932B-827F-7688-7D26E030ABA8}"/>
              </a:ext>
            </a:extLst>
          </p:cNvPr>
          <p:cNvSpPr>
            <a:spLocks noChangeArrowheads="1"/>
          </p:cNvSpPr>
          <p:nvPr/>
        </p:nvSpPr>
        <p:spPr bwMode="gray">
          <a:xfrm>
            <a:off x="2635673" y="1541804"/>
            <a:ext cx="1249295" cy="453668"/>
          </a:xfrm>
          <a:prstGeom prst="roundRect">
            <a:avLst/>
          </a:prstGeom>
          <a:solidFill>
            <a:schemeClr val="bg1"/>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Ecosystem policies </a:t>
            </a:r>
          </a:p>
          <a:p>
            <a:pPr algn="ctr">
              <a:defRPr/>
            </a:pPr>
            <a:r>
              <a:rPr lang="en-GB" sz="900" dirty="0"/>
              <a:t>and regulation</a:t>
            </a:r>
          </a:p>
        </p:txBody>
      </p:sp>
      <p:sp>
        <p:nvSpPr>
          <p:cNvPr id="22" name="Rectangle 163">
            <a:extLst>
              <a:ext uri="{FF2B5EF4-FFF2-40B4-BE49-F238E27FC236}">
                <a16:creationId xmlns:a16="http://schemas.microsoft.com/office/drawing/2014/main" id="{8D7BF013-96E8-1800-D524-A1766E16E75C}"/>
              </a:ext>
            </a:extLst>
          </p:cNvPr>
          <p:cNvSpPr>
            <a:spLocks noChangeArrowheads="1"/>
          </p:cNvSpPr>
          <p:nvPr/>
        </p:nvSpPr>
        <p:spPr bwMode="gray">
          <a:xfrm>
            <a:off x="405339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capabilities</a:t>
            </a:r>
          </a:p>
        </p:txBody>
      </p:sp>
      <p:sp>
        <p:nvSpPr>
          <p:cNvPr id="26" name="Rectangle 143">
            <a:extLst>
              <a:ext uri="{FF2B5EF4-FFF2-40B4-BE49-F238E27FC236}">
                <a16:creationId xmlns:a16="http://schemas.microsoft.com/office/drawing/2014/main" id="{7CA2B3CC-4A33-2B7C-9491-33DD1E45BD1F}"/>
              </a:ext>
            </a:extLst>
          </p:cNvPr>
          <p:cNvSpPr>
            <a:spLocks noChangeArrowheads="1"/>
          </p:cNvSpPr>
          <p:nvPr/>
        </p:nvSpPr>
        <p:spPr bwMode="gray">
          <a:xfrm>
            <a:off x="536087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Value added services</a:t>
            </a:r>
          </a:p>
          <a:p>
            <a:pPr algn="ctr"/>
            <a:r>
              <a:rPr lang="en-GB" sz="900" dirty="0"/>
              <a:t>of each partner</a:t>
            </a:r>
          </a:p>
        </p:txBody>
      </p:sp>
      <p:sp>
        <p:nvSpPr>
          <p:cNvPr id="28" name="Rectangle 153">
            <a:extLst>
              <a:ext uri="{FF2B5EF4-FFF2-40B4-BE49-F238E27FC236}">
                <a16:creationId xmlns:a16="http://schemas.microsoft.com/office/drawing/2014/main" id="{D1822126-254B-7423-7FFE-317379EDAD1E}"/>
              </a:ext>
            </a:extLst>
          </p:cNvPr>
          <p:cNvSpPr>
            <a:spLocks noChangeArrowheads="1"/>
          </p:cNvSpPr>
          <p:nvPr/>
        </p:nvSpPr>
        <p:spPr bwMode="gray">
          <a:xfrm>
            <a:off x="9508175"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Collaborative fit monitoring</a:t>
            </a:r>
          </a:p>
        </p:txBody>
      </p:sp>
      <p:sp>
        <p:nvSpPr>
          <p:cNvPr id="35" name="Rectangle 166">
            <a:extLst>
              <a:ext uri="{FF2B5EF4-FFF2-40B4-BE49-F238E27FC236}">
                <a16:creationId xmlns:a16="http://schemas.microsoft.com/office/drawing/2014/main" id="{65680E49-8EE7-9DD7-A56A-4B9857117D97}"/>
              </a:ext>
            </a:extLst>
          </p:cNvPr>
          <p:cNvSpPr>
            <a:spLocks noChangeArrowheads="1"/>
          </p:cNvSpPr>
          <p:nvPr/>
        </p:nvSpPr>
        <p:spPr bwMode="gray">
          <a:xfrm>
            <a:off x="536087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boundaries</a:t>
            </a:r>
          </a:p>
        </p:txBody>
      </p:sp>
      <p:sp>
        <p:nvSpPr>
          <p:cNvPr id="36" name="Rectangle 168">
            <a:extLst>
              <a:ext uri="{FF2B5EF4-FFF2-40B4-BE49-F238E27FC236}">
                <a16:creationId xmlns:a16="http://schemas.microsoft.com/office/drawing/2014/main" id="{CF556DBE-1796-BEE9-6B1E-B59D78982BDF}"/>
              </a:ext>
            </a:extLst>
          </p:cNvPr>
          <p:cNvSpPr>
            <a:spLocks noChangeArrowheads="1"/>
          </p:cNvSpPr>
          <p:nvPr/>
        </p:nvSpPr>
        <p:spPr bwMode="gray">
          <a:xfrm>
            <a:off x="4057140"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Inter-organizational agreements</a:t>
            </a:r>
          </a:p>
        </p:txBody>
      </p:sp>
      <p:sp>
        <p:nvSpPr>
          <p:cNvPr id="37" name="Rectangle 169">
            <a:extLst>
              <a:ext uri="{FF2B5EF4-FFF2-40B4-BE49-F238E27FC236}">
                <a16:creationId xmlns:a16="http://schemas.microsoft.com/office/drawing/2014/main" id="{AC3DC8D8-3921-49FF-EE01-42A69BE39A77}"/>
              </a:ext>
            </a:extLst>
          </p:cNvPr>
          <p:cNvSpPr>
            <a:spLocks noChangeArrowheads="1"/>
          </p:cNvSpPr>
          <p:nvPr/>
        </p:nvSpPr>
        <p:spPr bwMode="gray">
          <a:xfrm>
            <a:off x="6780473"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Collaborative</a:t>
            </a:r>
          </a:p>
          <a:p>
            <a:pPr algn="ctr">
              <a:defRPr/>
            </a:pPr>
            <a:r>
              <a:rPr lang="en-GB" sz="900" dirty="0"/>
              <a:t>conditions</a:t>
            </a:r>
          </a:p>
        </p:txBody>
      </p:sp>
      <p:sp>
        <p:nvSpPr>
          <p:cNvPr id="41" name="Rectangle 145">
            <a:extLst>
              <a:ext uri="{FF2B5EF4-FFF2-40B4-BE49-F238E27FC236}">
                <a16:creationId xmlns:a16="http://schemas.microsoft.com/office/drawing/2014/main" id="{EA7BBA66-0469-CB08-03CF-CEB500B6F006}"/>
              </a:ext>
            </a:extLst>
          </p:cNvPr>
          <p:cNvSpPr>
            <a:spLocks noChangeArrowheads="1"/>
          </p:cNvSpPr>
          <p:nvPr/>
        </p:nvSpPr>
        <p:spPr bwMode="gray">
          <a:xfrm>
            <a:off x="8086708"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Investments</a:t>
            </a:r>
          </a:p>
        </p:txBody>
      </p:sp>
      <p:sp>
        <p:nvSpPr>
          <p:cNvPr id="44" name="Rectangle 135">
            <a:extLst>
              <a:ext uri="{FF2B5EF4-FFF2-40B4-BE49-F238E27FC236}">
                <a16:creationId xmlns:a16="http://schemas.microsoft.com/office/drawing/2014/main" id="{080162EB-A2CF-0CA6-08A6-294D81F5FE69}"/>
              </a:ext>
            </a:extLst>
          </p:cNvPr>
          <p:cNvSpPr>
            <a:spLocks noChangeArrowheads="1"/>
          </p:cNvSpPr>
          <p:nvPr/>
        </p:nvSpPr>
        <p:spPr bwMode="gray">
          <a:xfrm>
            <a:off x="10811912"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Forms of                                value co-creation</a:t>
            </a:r>
          </a:p>
        </p:txBody>
      </p:sp>
      <p:sp>
        <p:nvSpPr>
          <p:cNvPr id="48" name="Rectangle 152">
            <a:extLst>
              <a:ext uri="{FF2B5EF4-FFF2-40B4-BE49-F238E27FC236}">
                <a16:creationId xmlns:a16="http://schemas.microsoft.com/office/drawing/2014/main" id="{853C61EF-9C51-D729-B3FE-BE1F60DAAAA1}"/>
              </a:ext>
            </a:extLst>
          </p:cNvPr>
          <p:cNvSpPr>
            <a:spLocks noChangeArrowheads="1"/>
          </p:cNvSpPr>
          <p:nvPr/>
        </p:nvSpPr>
        <p:spPr bwMode="gray">
          <a:xfrm>
            <a:off x="405339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Partner onboarding</a:t>
            </a:r>
          </a:p>
        </p:txBody>
      </p:sp>
      <p:sp>
        <p:nvSpPr>
          <p:cNvPr id="49" name="Rectangle 167">
            <a:extLst>
              <a:ext uri="{FF2B5EF4-FFF2-40B4-BE49-F238E27FC236}">
                <a16:creationId xmlns:a16="http://schemas.microsoft.com/office/drawing/2014/main" id="{61AEB9CA-049B-757B-668E-F2C4DB457987}"/>
              </a:ext>
            </a:extLst>
          </p:cNvPr>
          <p:cNvSpPr>
            <a:spLocks noChangeArrowheads="1"/>
          </p:cNvSpPr>
          <p:nvPr/>
        </p:nvSpPr>
        <p:spPr bwMode="gray">
          <a:xfrm>
            <a:off x="6780473"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defRPr/>
            </a:pPr>
            <a:r>
              <a:rPr lang="en-GB" sz="900" dirty="0"/>
              <a:t>Organisational</a:t>
            </a:r>
          </a:p>
          <a:p>
            <a:pPr algn="ctr">
              <a:defRPr/>
            </a:pPr>
            <a:r>
              <a:rPr lang="en-GB" sz="900" dirty="0"/>
              <a:t>redesign</a:t>
            </a:r>
          </a:p>
        </p:txBody>
      </p:sp>
      <p:sp>
        <p:nvSpPr>
          <p:cNvPr id="2" name="Rectangle 77">
            <a:extLst>
              <a:ext uri="{FF2B5EF4-FFF2-40B4-BE49-F238E27FC236}">
                <a16:creationId xmlns:a16="http://schemas.microsoft.com/office/drawing/2014/main" id="{AC832B3C-C56B-D1D9-D95A-17BF2F9CC717}"/>
              </a:ext>
            </a:extLst>
          </p:cNvPr>
          <p:cNvSpPr>
            <a:spLocks noChangeArrowheads="1"/>
          </p:cNvSpPr>
          <p:nvPr/>
        </p:nvSpPr>
        <p:spPr bwMode="gray">
          <a:xfrm>
            <a:off x="4053397"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Code</a:t>
            </a:r>
          </a:p>
          <a:p>
            <a:pPr algn="ctr"/>
            <a:r>
              <a:rPr lang="en-GB" sz="900" dirty="0"/>
              <a:t>of conduct</a:t>
            </a:r>
          </a:p>
        </p:txBody>
      </p:sp>
      <p:sp>
        <p:nvSpPr>
          <p:cNvPr id="3" name="Rectangle 72">
            <a:extLst>
              <a:ext uri="{FF2B5EF4-FFF2-40B4-BE49-F238E27FC236}">
                <a16:creationId xmlns:a16="http://schemas.microsoft.com/office/drawing/2014/main" id="{D1CAAEA8-A589-15DA-3663-C5A0CAC4C680}"/>
              </a:ext>
            </a:extLst>
          </p:cNvPr>
          <p:cNvSpPr>
            <a:spLocks noChangeArrowheads="1"/>
          </p:cNvSpPr>
          <p:nvPr/>
        </p:nvSpPr>
        <p:spPr bwMode="gray">
          <a:xfrm>
            <a:off x="1305432" y="2127401"/>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5" name="Rectangle 72">
            <a:extLst>
              <a:ext uri="{FF2B5EF4-FFF2-40B4-BE49-F238E27FC236}">
                <a16:creationId xmlns:a16="http://schemas.microsoft.com/office/drawing/2014/main" id="{9AB43A1C-1EF3-D228-2664-A733AB626374}"/>
              </a:ext>
            </a:extLst>
          </p:cNvPr>
          <p:cNvSpPr>
            <a:spLocks noChangeArrowheads="1"/>
          </p:cNvSpPr>
          <p:nvPr/>
        </p:nvSpPr>
        <p:spPr bwMode="gray">
          <a:xfrm>
            <a:off x="1305432" y="961947"/>
            <a:ext cx="10755775"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endParaRPr lang="en-GB" sz="1200" b="1" dirty="0">
              <a:solidFill>
                <a:schemeClr val="bg2"/>
              </a:solidFill>
              <a:cs typeface="Arial" pitchFamily="34" charset="0"/>
            </a:endParaRPr>
          </a:p>
        </p:txBody>
      </p:sp>
      <p:sp>
        <p:nvSpPr>
          <p:cNvPr id="50" name="Rectangle 168">
            <a:extLst>
              <a:ext uri="{FF2B5EF4-FFF2-40B4-BE49-F238E27FC236}">
                <a16:creationId xmlns:a16="http://schemas.microsoft.com/office/drawing/2014/main" id="{27C771E6-843C-DE67-371F-8110FEAEE866}"/>
              </a:ext>
            </a:extLst>
          </p:cNvPr>
          <p:cNvSpPr>
            <a:spLocks noChangeArrowheads="1"/>
          </p:cNvSpPr>
          <p:nvPr/>
        </p:nvSpPr>
        <p:spPr bwMode="gray">
          <a:xfrm>
            <a:off x="9508175" y="2716530"/>
            <a:ext cx="1249295" cy="453668"/>
          </a:xfrm>
          <a:prstGeom prst="roundRect">
            <a:avLst/>
          </a:prstGeom>
          <a:solidFill>
            <a:srgbClr val="FFAD9B"/>
          </a:solidFill>
          <a:ln w="19050" algn="ctr">
            <a:solidFill>
              <a:srgbClr val="00A3A1"/>
            </a:solidFill>
            <a:miter lim="800000"/>
            <a:headEnd/>
            <a:tailEnd/>
          </a:ln>
        </p:spPr>
        <p:txBody>
          <a:bodyPr lIns="41583" tIns="41583" rIns="41583" bIns="41583" anchor="ctr"/>
          <a:lstStyle/>
          <a:p>
            <a:pPr algn="ctr">
              <a:defRPr/>
            </a:pPr>
            <a:r>
              <a:rPr lang="en-GB" sz="900" dirty="0"/>
              <a:t>Ecosystem performance measurement</a:t>
            </a:r>
          </a:p>
        </p:txBody>
      </p:sp>
      <p:sp>
        <p:nvSpPr>
          <p:cNvPr id="51" name="Rectangle 156">
            <a:extLst>
              <a:ext uri="{FF2B5EF4-FFF2-40B4-BE49-F238E27FC236}">
                <a16:creationId xmlns:a16="http://schemas.microsoft.com/office/drawing/2014/main" id="{CA903464-DAD6-3E3A-878E-95A26B6DE46D}"/>
              </a:ext>
            </a:extLst>
          </p:cNvPr>
          <p:cNvSpPr>
            <a:spLocks noChangeArrowheads="1"/>
          </p:cNvSpPr>
          <p:nvPr/>
        </p:nvSpPr>
        <p:spPr bwMode="gray">
          <a:xfrm>
            <a:off x="8086708" y="1541804"/>
            <a:ext cx="1249295" cy="453668"/>
          </a:xfrm>
          <a:prstGeom prst="roundRect">
            <a:avLst/>
          </a:prstGeom>
          <a:solidFill>
            <a:schemeClr val="bg1"/>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Partner On &amp; offboarding</a:t>
            </a:r>
          </a:p>
        </p:txBody>
      </p:sp>
      <p:sp>
        <p:nvSpPr>
          <p:cNvPr id="52" name="Rectangle 161">
            <a:extLst>
              <a:ext uri="{FF2B5EF4-FFF2-40B4-BE49-F238E27FC236}">
                <a16:creationId xmlns:a16="http://schemas.microsoft.com/office/drawing/2014/main" id="{A7137AE7-CF42-DD71-A0C4-FDBEC4CCBE27}"/>
              </a:ext>
            </a:extLst>
          </p:cNvPr>
          <p:cNvSpPr>
            <a:spLocks noChangeArrowheads="1"/>
          </p:cNvSpPr>
          <p:nvPr/>
        </p:nvSpPr>
        <p:spPr bwMode="gray">
          <a:xfrm>
            <a:off x="5360877"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Partner</a:t>
            </a:r>
          </a:p>
          <a:p>
            <a:pPr algn="ctr"/>
            <a:r>
              <a:rPr lang="en-GB" sz="900" dirty="0"/>
              <a:t>selection</a:t>
            </a:r>
          </a:p>
        </p:txBody>
      </p:sp>
      <p:sp>
        <p:nvSpPr>
          <p:cNvPr id="53" name="Rectangle 77">
            <a:extLst>
              <a:ext uri="{FF2B5EF4-FFF2-40B4-BE49-F238E27FC236}">
                <a16:creationId xmlns:a16="http://schemas.microsoft.com/office/drawing/2014/main" id="{516E6AC3-0B6A-596B-2E3E-B16225C2F4A7}"/>
              </a:ext>
            </a:extLst>
          </p:cNvPr>
          <p:cNvSpPr>
            <a:spLocks noChangeArrowheads="1"/>
          </p:cNvSpPr>
          <p:nvPr/>
        </p:nvSpPr>
        <p:spPr bwMode="gray">
          <a:xfrm>
            <a:off x="1331936"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54" name="Rectangle 150">
            <a:extLst>
              <a:ext uri="{FF2B5EF4-FFF2-40B4-BE49-F238E27FC236}">
                <a16:creationId xmlns:a16="http://schemas.microsoft.com/office/drawing/2014/main" id="{F76E02D6-BE20-CA29-0051-BAA57DCBBD32}"/>
              </a:ext>
            </a:extLst>
          </p:cNvPr>
          <p:cNvSpPr>
            <a:spLocks noChangeArrowheads="1"/>
          </p:cNvSpPr>
          <p:nvPr/>
        </p:nvSpPr>
        <p:spPr bwMode="gray">
          <a:xfrm>
            <a:off x="405339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organisational consensus </a:t>
            </a:r>
          </a:p>
        </p:txBody>
      </p:sp>
      <p:sp>
        <p:nvSpPr>
          <p:cNvPr id="60" name="Rectangle 150">
            <a:extLst>
              <a:ext uri="{FF2B5EF4-FFF2-40B4-BE49-F238E27FC236}">
                <a16:creationId xmlns:a16="http://schemas.microsoft.com/office/drawing/2014/main" id="{032D4CE8-269B-8002-A853-F882FFFD100F}"/>
              </a:ext>
            </a:extLst>
          </p:cNvPr>
          <p:cNvSpPr>
            <a:spLocks noChangeArrowheads="1"/>
          </p:cNvSpPr>
          <p:nvPr/>
        </p:nvSpPr>
        <p:spPr bwMode="gray">
          <a:xfrm>
            <a:off x="10811912" y="1541804"/>
            <a:ext cx="1249295" cy="453668"/>
          </a:xfrm>
          <a:prstGeom prst="roundRect">
            <a:avLst/>
          </a:prstGeom>
          <a:solidFill>
            <a:schemeClr val="bg1"/>
          </a:solidFill>
          <a:ln w="19050" algn="ctr">
            <a:solidFill>
              <a:schemeClr val="tx2">
                <a:lumMod val="50000"/>
              </a:schemeClr>
            </a:solidFill>
            <a:miter lim="800000"/>
            <a:headEnd/>
            <a:tailEnd/>
          </a:ln>
        </p:spPr>
        <p:txBody>
          <a:bodyPr lIns="41583" tIns="41583" rIns="41583" bIns="41583" anchor="ctr"/>
          <a:lstStyle/>
          <a:p>
            <a:pPr algn="ctr"/>
            <a:r>
              <a:rPr lang="en-GB" sz="900" dirty="0"/>
              <a:t>Co-evolution</a:t>
            </a:r>
          </a:p>
          <a:p>
            <a:pPr algn="ctr"/>
            <a:r>
              <a:rPr lang="en-GB" sz="900" dirty="0"/>
              <a:t>monitoring</a:t>
            </a:r>
          </a:p>
        </p:txBody>
      </p:sp>
      <p:sp>
        <p:nvSpPr>
          <p:cNvPr id="64" name="Rectangle 163">
            <a:extLst>
              <a:ext uri="{FF2B5EF4-FFF2-40B4-BE49-F238E27FC236}">
                <a16:creationId xmlns:a16="http://schemas.microsoft.com/office/drawing/2014/main" id="{06851823-3C3B-7673-C77E-C019F4CF9199}"/>
              </a:ext>
            </a:extLst>
          </p:cNvPr>
          <p:cNvSpPr>
            <a:spLocks noChangeArrowheads="1"/>
          </p:cNvSpPr>
          <p:nvPr/>
        </p:nvSpPr>
        <p:spPr bwMode="gray">
          <a:xfrm>
            <a:off x="6780473" y="5058917"/>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service </a:t>
            </a:r>
            <a:r>
              <a:rPr lang="en-GB" sz="900" dirty="0" err="1"/>
              <a:t>developmement</a:t>
            </a:r>
            <a:endParaRPr lang="en-GB" sz="900" dirty="0"/>
          </a:p>
        </p:txBody>
      </p:sp>
      <p:sp>
        <p:nvSpPr>
          <p:cNvPr id="24" name="Titel 4">
            <a:extLst>
              <a:ext uri="{FF2B5EF4-FFF2-40B4-BE49-F238E27FC236}">
                <a16:creationId xmlns:a16="http://schemas.microsoft.com/office/drawing/2014/main" id="{7DC88BB4-65AA-2FD7-1311-770D4CB10898}"/>
              </a:ext>
            </a:extLst>
          </p:cNvPr>
          <p:cNvSpPr txBox="1">
            <a:spLocks/>
          </p:cNvSpPr>
          <p:nvPr/>
        </p:nvSpPr>
        <p:spPr>
          <a:xfrm>
            <a:off x="0" y="0"/>
            <a:ext cx="9870510" cy="961947"/>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DEBB – DESF 3 </a:t>
            </a:r>
            <a:r>
              <a:rPr lang="nl-NL" sz="3200" dirty="0" err="1">
                <a:solidFill>
                  <a:schemeClr val="tx1">
                    <a:lumMod val="85000"/>
                    <a:lumOff val="15000"/>
                  </a:schemeClr>
                </a:solidFill>
              </a:rPr>
              <a:t>Journey</a:t>
            </a:r>
            <a:endParaRPr lang="nl-NL" sz="3200" dirty="0">
              <a:solidFill>
                <a:schemeClr val="tx1">
                  <a:lumMod val="85000"/>
                  <a:lumOff val="15000"/>
                </a:schemeClr>
              </a:solidFill>
            </a:endParaRPr>
          </a:p>
        </p:txBody>
      </p:sp>
      <p:sp>
        <p:nvSpPr>
          <p:cNvPr id="4" name="Rectangle 71">
            <a:extLst>
              <a:ext uri="{FF2B5EF4-FFF2-40B4-BE49-F238E27FC236}">
                <a16:creationId xmlns:a16="http://schemas.microsoft.com/office/drawing/2014/main" id="{B7700D50-FF47-C15D-25F1-C3E56C6CEFC1}"/>
              </a:ext>
            </a:extLst>
          </p:cNvPr>
          <p:cNvSpPr>
            <a:spLocks noChangeArrowheads="1"/>
          </p:cNvSpPr>
          <p:nvPr/>
        </p:nvSpPr>
        <p:spPr bwMode="gray">
          <a:xfrm>
            <a:off x="-1210178" y="2716529"/>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 name="Rectangle 73">
            <a:extLst>
              <a:ext uri="{FF2B5EF4-FFF2-40B4-BE49-F238E27FC236}">
                <a16:creationId xmlns:a16="http://schemas.microsoft.com/office/drawing/2014/main" id="{1F417B3E-10AD-54A6-2E4D-9CAF7241B6BB}"/>
              </a:ext>
            </a:extLst>
          </p:cNvPr>
          <p:cNvSpPr>
            <a:spLocks noChangeArrowheads="1"/>
          </p:cNvSpPr>
          <p:nvPr/>
        </p:nvSpPr>
        <p:spPr bwMode="gray">
          <a:xfrm>
            <a:off x="-1210178" y="4473321"/>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18" name="Rectangle 148">
            <a:extLst>
              <a:ext uri="{FF2B5EF4-FFF2-40B4-BE49-F238E27FC236}">
                <a16:creationId xmlns:a16="http://schemas.microsoft.com/office/drawing/2014/main" id="{DA90E99B-7C8B-151E-D75A-94F89C6E3871}"/>
              </a:ext>
            </a:extLst>
          </p:cNvPr>
          <p:cNvSpPr>
            <a:spLocks noChangeArrowheads="1"/>
          </p:cNvSpPr>
          <p:nvPr/>
        </p:nvSpPr>
        <p:spPr bwMode="gray">
          <a:xfrm>
            <a:off x="-1210178" y="3302127"/>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25" name="Rectangle 72">
            <a:extLst>
              <a:ext uri="{FF2B5EF4-FFF2-40B4-BE49-F238E27FC236}">
                <a16:creationId xmlns:a16="http://schemas.microsoft.com/office/drawing/2014/main" id="{4AECBAB5-41C4-AADD-B36E-A339124BB78F}"/>
              </a:ext>
            </a:extLst>
          </p:cNvPr>
          <p:cNvSpPr>
            <a:spLocks noChangeArrowheads="1"/>
          </p:cNvSpPr>
          <p:nvPr/>
        </p:nvSpPr>
        <p:spPr bwMode="gray">
          <a:xfrm>
            <a:off x="-1210178" y="3885692"/>
            <a:ext cx="1008393" cy="455700"/>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0" name="Rectangle 163">
            <a:extLst>
              <a:ext uri="{FF2B5EF4-FFF2-40B4-BE49-F238E27FC236}">
                <a16:creationId xmlns:a16="http://schemas.microsoft.com/office/drawing/2014/main" id="{8BB5AE1D-F96F-7619-1AF2-A0EB2E141296}"/>
              </a:ext>
            </a:extLst>
          </p:cNvPr>
          <p:cNvSpPr>
            <a:spLocks noChangeArrowheads="1"/>
          </p:cNvSpPr>
          <p:nvPr/>
        </p:nvSpPr>
        <p:spPr bwMode="gray">
          <a:xfrm>
            <a:off x="-1210178" y="6230111"/>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1" name="Rectangle 152">
            <a:extLst>
              <a:ext uri="{FF2B5EF4-FFF2-40B4-BE49-F238E27FC236}">
                <a16:creationId xmlns:a16="http://schemas.microsoft.com/office/drawing/2014/main" id="{0596D520-C1A7-8CB5-96C9-28D071C1995F}"/>
              </a:ext>
            </a:extLst>
          </p:cNvPr>
          <p:cNvSpPr>
            <a:spLocks noChangeArrowheads="1"/>
          </p:cNvSpPr>
          <p:nvPr/>
        </p:nvSpPr>
        <p:spPr bwMode="gray">
          <a:xfrm>
            <a:off x="-1210178" y="5644515"/>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3" name="Rectangle 150">
            <a:extLst>
              <a:ext uri="{FF2B5EF4-FFF2-40B4-BE49-F238E27FC236}">
                <a16:creationId xmlns:a16="http://schemas.microsoft.com/office/drawing/2014/main" id="{7A3D5889-E227-112D-D16D-8AD998599E63}"/>
              </a:ext>
            </a:extLst>
          </p:cNvPr>
          <p:cNvSpPr>
            <a:spLocks noChangeArrowheads="1"/>
          </p:cNvSpPr>
          <p:nvPr/>
        </p:nvSpPr>
        <p:spPr bwMode="gray">
          <a:xfrm>
            <a:off x="-1210178" y="5058918"/>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9" name="Rectangle 71">
            <a:extLst>
              <a:ext uri="{FF2B5EF4-FFF2-40B4-BE49-F238E27FC236}">
                <a16:creationId xmlns:a16="http://schemas.microsoft.com/office/drawing/2014/main" id="{DD76ACC9-1BCE-6C39-5584-268EBE3BEF96}"/>
              </a:ext>
            </a:extLst>
          </p:cNvPr>
          <p:cNvSpPr>
            <a:spLocks noChangeArrowheads="1"/>
          </p:cNvSpPr>
          <p:nvPr/>
        </p:nvSpPr>
        <p:spPr bwMode="gray">
          <a:xfrm>
            <a:off x="-1210178" y="2133433"/>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5" name="Rectangle 71">
            <a:extLst>
              <a:ext uri="{FF2B5EF4-FFF2-40B4-BE49-F238E27FC236}">
                <a16:creationId xmlns:a16="http://schemas.microsoft.com/office/drawing/2014/main" id="{0A9544F5-843C-2616-90F2-CEFE5599DDD3}"/>
              </a:ext>
            </a:extLst>
          </p:cNvPr>
          <p:cNvSpPr>
            <a:spLocks noChangeArrowheads="1"/>
          </p:cNvSpPr>
          <p:nvPr/>
        </p:nvSpPr>
        <p:spPr bwMode="gray">
          <a:xfrm>
            <a:off x="-1210178" y="1541636"/>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6" name="Rectangle 71">
            <a:extLst>
              <a:ext uri="{FF2B5EF4-FFF2-40B4-BE49-F238E27FC236}">
                <a16:creationId xmlns:a16="http://schemas.microsoft.com/office/drawing/2014/main" id="{D3E2BE0C-9637-4F35-4FA5-01D989F7DFAA}"/>
              </a:ext>
            </a:extLst>
          </p:cNvPr>
          <p:cNvSpPr>
            <a:spLocks noChangeArrowheads="1"/>
          </p:cNvSpPr>
          <p:nvPr/>
        </p:nvSpPr>
        <p:spPr bwMode="gray">
          <a:xfrm>
            <a:off x="-1210178" y="963261"/>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Tree>
    <p:extLst>
      <p:ext uri="{BB962C8B-B14F-4D97-AF65-F5344CB8AC3E}">
        <p14:creationId xmlns:p14="http://schemas.microsoft.com/office/powerpoint/2010/main" val="3773024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2FDA-1EC3-8C6B-D158-06795DE58CE5}"/>
            </a:ext>
          </a:extLst>
        </p:cNvPr>
        <p:cNvGrpSpPr/>
        <p:nvPr/>
      </p:nvGrpSpPr>
      <p:grpSpPr>
        <a:xfrm>
          <a:off x="0" y="0"/>
          <a:ext cx="0" cy="0"/>
          <a:chOff x="0" y="0"/>
          <a:chExt cx="0" cy="0"/>
        </a:xfrm>
      </p:grpSpPr>
      <p:sp>
        <p:nvSpPr>
          <p:cNvPr id="19" name="Rectangle 73">
            <a:extLst>
              <a:ext uri="{FF2B5EF4-FFF2-40B4-BE49-F238E27FC236}">
                <a16:creationId xmlns:a16="http://schemas.microsoft.com/office/drawing/2014/main" id="{920CA6EC-34F1-3515-BB78-625269BC81B6}"/>
              </a:ext>
            </a:extLst>
          </p:cNvPr>
          <p:cNvSpPr>
            <a:spLocks noChangeArrowheads="1"/>
          </p:cNvSpPr>
          <p:nvPr/>
        </p:nvSpPr>
        <p:spPr bwMode="gray">
          <a:xfrm>
            <a:off x="141544" y="6230111"/>
            <a:ext cx="1008393" cy="453668"/>
          </a:xfrm>
          <a:prstGeom prst="roundRect">
            <a:avLst/>
          </a:prstGeom>
          <a:solidFill>
            <a:schemeClr val="bg2">
              <a:lumMod val="95000"/>
            </a:schemeClr>
          </a:solidFill>
          <a:ln w="19050" algn="ctr">
            <a:solidFill>
              <a:schemeClr val="accent2"/>
            </a:solidFill>
            <a:miter lim="800000"/>
            <a:headEnd/>
            <a:tailEnd/>
          </a:ln>
        </p:spPr>
        <p:txBody>
          <a:bodyPr lIns="41583" tIns="41583" rIns="41583" bIns="41583" anchor="ctr"/>
          <a:lstStyle/>
          <a:p>
            <a:pPr algn="ctr"/>
            <a:r>
              <a:rPr lang="en-GB" sz="1000" b="1" dirty="0">
                <a:cs typeface="Arial" pitchFamily="34" charset="0"/>
              </a:rPr>
              <a:t>Digital</a:t>
            </a:r>
          </a:p>
          <a:p>
            <a:pPr algn="ctr"/>
            <a:r>
              <a:rPr lang="en-GB" sz="1000" b="1" dirty="0">
                <a:cs typeface="Arial" pitchFamily="34" charset="0"/>
              </a:rPr>
              <a:t>platform</a:t>
            </a:r>
          </a:p>
        </p:txBody>
      </p:sp>
      <p:sp>
        <p:nvSpPr>
          <p:cNvPr id="27" name="Rectangle 148">
            <a:extLst>
              <a:ext uri="{FF2B5EF4-FFF2-40B4-BE49-F238E27FC236}">
                <a16:creationId xmlns:a16="http://schemas.microsoft.com/office/drawing/2014/main" id="{7411F71F-57D5-F09D-6930-B1A55DE869E6}"/>
              </a:ext>
            </a:extLst>
          </p:cNvPr>
          <p:cNvSpPr>
            <a:spLocks noChangeArrowheads="1"/>
          </p:cNvSpPr>
          <p:nvPr/>
        </p:nvSpPr>
        <p:spPr bwMode="gray">
          <a:xfrm>
            <a:off x="141544" y="3884192"/>
            <a:ext cx="1008393" cy="453668"/>
          </a:xfrm>
          <a:prstGeom prst="roundRect">
            <a:avLst/>
          </a:prstGeom>
          <a:solidFill>
            <a:schemeClr val="bg2">
              <a:lumMod val="95000"/>
            </a:schemeClr>
          </a:solidFill>
          <a:ln w="19050" algn="ctr">
            <a:solidFill>
              <a:srgbClr val="7030A0"/>
            </a:solidFill>
            <a:miter lim="800000"/>
            <a:headEnd/>
            <a:tailEnd/>
          </a:ln>
        </p:spPr>
        <p:txBody>
          <a:bodyPr lIns="41583" tIns="41583" rIns="41583" bIns="41583" anchor="ctr"/>
          <a:lstStyle/>
          <a:p>
            <a:pPr algn="ctr"/>
            <a:r>
              <a:rPr lang="en-GB" sz="1000" b="1" dirty="0">
                <a:cs typeface="Arial" pitchFamily="34" charset="0"/>
              </a:rPr>
              <a:t>Partnership model</a:t>
            </a:r>
          </a:p>
        </p:txBody>
      </p:sp>
      <p:sp>
        <p:nvSpPr>
          <p:cNvPr id="38" name="Rectangle 72">
            <a:extLst>
              <a:ext uri="{FF2B5EF4-FFF2-40B4-BE49-F238E27FC236}">
                <a16:creationId xmlns:a16="http://schemas.microsoft.com/office/drawing/2014/main" id="{A892A086-221E-CD6B-B552-48ACBF149E29}"/>
              </a:ext>
            </a:extLst>
          </p:cNvPr>
          <p:cNvSpPr>
            <a:spLocks noChangeArrowheads="1"/>
          </p:cNvSpPr>
          <p:nvPr/>
        </p:nvSpPr>
        <p:spPr bwMode="gray">
          <a:xfrm>
            <a:off x="141544" y="4467757"/>
            <a:ext cx="1008393" cy="455700"/>
          </a:xfrm>
          <a:prstGeom prst="roundRect">
            <a:avLst/>
          </a:prstGeom>
          <a:solidFill>
            <a:schemeClr val="bg2">
              <a:lumMod val="95000"/>
            </a:schemeClr>
          </a:solidFill>
          <a:ln w="19050" algn="ctr">
            <a:solidFill>
              <a:schemeClr val="accent1"/>
            </a:solidFill>
            <a:miter lim="800000"/>
            <a:headEnd/>
            <a:tailEnd/>
          </a:ln>
        </p:spPr>
        <p:txBody>
          <a:bodyPr lIns="41583" tIns="41583" rIns="41583" bIns="41583" anchor="ctr"/>
          <a:lstStyle/>
          <a:p>
            <a:pPr algn="ctr"/>
            <a:r>
              <a:rPr lang="en-GB" sz="1000" b="1" dirty="0"/>
              <a:t>Ecosystem</a:t>
            </a:r>
          </a:p>
          <a:p>
            <a:pPr algn="ctr"/>
            <a:r>
              <a:rPr lang="en-GB" sz="1000" b="1" dirty="0"/>
              <a:t>Value</a:t>
            </a:r>
          </a:p>
        </p:txBody>
      </p:sp>
      <p:sp>
        <p:nvSpPr>
          <p:cNvPr id="12" name="Rectangle 77">
            <a:extLst>
              <a:ext uri="{FF2B5EF4-FFF2-40B4-BE49-F238E27FC236}">
                <a16:creationId xmlns:a16="http://schemas.microsoft.com/office/drawing/2014/main" id="{6D8E678E-DFA6-E120-90A0-9B1F19891365}"/>
              </a:ext>
            </a:extLst>
          </p:cNvPr>
          <p:cNvSpPr>
            <a:spLocks noChangeArrowheads="1"/>
          </p:cNvSpPr>
          <p:nvPr/>
        </p:nvSpPr>
        <p:spPr bwMode="gray">
          <a:xfrm>
            <a:off x="1331936" y="3884192"/>
            <a:ext cx="1249295" cy="453668"/>
          </a:xfrm>
          <a:prstGeom prst="roundRect">
            <a:avLst/>
          </a:prstGeom>
          <a:solidFill>
            <a:srgbClr val="A5E4FF"/>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Principles </a:t>
            </a:r>
          </a:p>
        </p:txBody>
      </p:sp>
      <p:sp>
        <p:nvSpPr>
          <p:cNvPr id="13" name="Rectangle 77">
            <a:extLst>
              <a:ext uri="{FF2B5EF4-FFF2-40B4-BE49-F238E27FC236}">
                <a16:creationId xmlns:a16="http://schemas.microsoft.com/office/drawing/2014/main" id="{431C7AE9-5343-B98A-D357-75D71BF71611}"/>
              </a:ext>
            </a:extLst>
          </p:cNvPr>
          <p:cNvSpPr>
            <a:spLocks noChangeArrowheads="1"/>
          </p:cNvSpPr>
          <p:nvPr/>
        </p:nvSpPr>
        <p:spPr bwMode="gray">
          <a:xfrm>
            <a:off x="2635673" y="3884192"/>
            <a:ext cx="1249295" cy="453668"/>
          </a:xfrm>
          <a:prstGeom prst="roundRect">
            <a:avLst/>
          </a:prstGeom>
          <a:solidFill>
            <a:srgbClr val="A5E4FF"/>
          </a:solidFill>
          <a:ln w="19050" algn="ctr">
            <a:solidFill>
              <a:srgbClr val="7030A0"/>
            </a:solidFill>
            <a:miter lim="800000"/>
            <a:headEnd/>
            <a:tailEnd/>
          </a:ln>
        </p:spPr>
        <p:txBody>
          <a:bodyPr lIns="41583" tIns="41583" rIns="41583" bIns="41583" anchor="ctr"/>
          <a:lstStyle/>
          <a:p>
            <a:pPr algn="ctr"/>
            <a:r>
              <a:rPr lang="en-GB" sz="900" dirty="0"/>
              <a:t>Ecosystem</a:t>
            </a:r>
          </a:p>
          <a:p>
            <a:pPr algn="ctr"/>
            <a:r>
              <a:rPr lang="en-GB" sz="900" dirty="0"/>
              <a:t>roles</a:t>
            </a:r>
          </a:p>
        </p:txBody>
      </p:sp>
      <p:sp>
        <p:nvSpPr>
          <p:cNvPr id="14" name="Rectangle 77">
            <a:extLst>
              <a:ext uri="{FF2B5EF4-FFF2-40B4-BE49-F238E27FC236}">
                <a16:creationId xmlns:a16="http://schemas.microsoft.com/office/drawing/2014/main" id="{690093BE-FDB2-CACE-BE41-B6BE2D2FA907}"/>
              </a:ext>
            </a:extLst>
          </p:cNvPr>
          <p:cNvSpPr>
            <a:spLocks noChangeArrowheads="1"/>
          </p:cNvSpPr>
          <p:nvPr/>
        </p:nvSpPr>
        <p:spPr bwMode="gray">
          <a:xfrm>
            <a:off x="5360877"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Architecture</a:t>
            </a:r>
          </a:p>
          <a:p>
            <a:pPr algn="ctr"/>
            <a:r>
              <a:rPr lang="en-GB" sz="900" dirty="0"/>
              <a:t>modelling</a:t>
            </a:r>
          </a:p>
        </p:txBody>
      </p:sp>
      <p:sp>
        <p:nvSpPr>
          <p:cNvPr id="20" name="Rectangle 161">
            <a:extLst>
              <a:ext uri="{FF2B5EF4-FFF2-40B4-BE49-F238E27FC236}">
                <a16:creationId xmlns:a16="http://schemas.microsoft.com/office/drawing/2014/main" id="{913FEC9E-644E-2581-4E4E-92E69FA8CE41}"/>
              </a:ext>
            </a:extLst>
          </p:cNvPr>
          <p:cNvSpPr>
            <a:spLocks noChangeArrowheads="1"/>
          </p:cNvSpPr>
          <p:nvPr/>
        </p:nvSpPr>
        <p:spPr bwMode="gray">
          <a:xfrm>
            <a:off x="8086708"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Platform development  </a:t>
            </a:r>
          </a:p>
        </p:txBody>
      </p:sp>
      <p:sp>
        <p:nvSpPr>
          <p:cNvPr id="21" name="Rectangle 162">
            <a:extLst>
              <a:ext uri="{FF2B5EF4-FFF2-40B4-BE49-F238E27FC236}">
                <a16:creationId xmlns:a16="http://schemas.microsoft.com/office/drawing/2014/main" id="{1C771A36-1639-6CBD-299B-8931C99F6B02}"/>
              </a:ext>
            </a:extLst>
          </p:cNvPr>
          <p:cNvSpPr>
            <a:spLocks noChangeArrowheads="1"/>
          </p:cNvSpPr>
          <p:nvPr/>
        </p:nvSpPr>
        <p:spPr bwMode="gray">
          <a:xfrm>
            <a:off x="10811912" y="4469789"/>
            <a:ext cx="1249295" cy="453668"/>
          </a:xfrm>
          <a:prstGeom prst="roundRect">
            <a:avLst/>
          </a:prstGeom>
          <a:noFill/>
          <a:ln w="19050" algn="ctr">
            <a:solidFill>
              <a:schemeClr val="accent1"/>
            </a:solidFill>
            <a:miter lim="800000"/>
            <a:headEnd/>
            <a:tailEnd/>
          </a:ln>
        </p:spPr>
        <p:txBody>
          <a:bodyPr lIns="41583" tIns="41583" rIns="41583" bIns="41583" anchor="ctr"/>
          <a:lstStyle/>
          <a:p>
            <a:pPr algn="ctr"/>
            <a:r>
              <a:rPr lang="en-GB" sz="900" dirty="0"/>
              <a:t>Scale and monetize</a:t>
            </a:r>
          </a:p>
        </p:txBody>
      </p:sp>
      <p:sp>
        <p:nvSpPr>
          <p:cNvPr id="23" name="Rectangle 164">
            <a:extLst>
              <a:ext uri="{FF2B5EF4-FFF2-40B4-BE49-F238E27FC236}">
                <a16:creationId xmlns:a16="http://schemas.microsoft.com/office/drawing/2014/main" id="{ABB97781-A596-B191-4140-A2453C6BE6D3}"/>
              </a:ext>
            </a:extLst>
          </p:cNvPr>
          <p:cNvSpPr>
            <a:spLocks noChangeArrowheads="1"/>
          </p:cNvSpPr>
          <p:nvPr/>
        </p:nvSpPr>
        <p:spPr bwMode="gray">
          <a:xfrm>
            <a:off x="9508175"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a:t>Seamless services</a:t>
            </a:r>
          </a:p>
        </p:txBody>
      </p:sp>
      <p:sp>
        <p:nvSpPr>
          <p:cNvPr id="32" name="Rectangle 158">
            <a:extLst>
              <a:ext uri="{FF2B5EF4-FFF2-40B4-BE49-F238E27FC236}">
                <a16:creationId xmlns:a16="http://schemas.microsoft.com/office/drawing/2014/main" id="{DD29CE20-B5AE-3058-3D44-1CFF99F04E3B}"/>
              </a:ext>
            </a:extLst>
          </p:cNvPr>
          <p:cNvSpPr>
            <a:spLocks noChangeArrowheads="1"/>
          </p:cNvSpPr>
          <p:nvPr/>
        </p:nvSpPr>
        <p:spPr bwMode="gray">
          <a:xfrm>
            <a:off x="9508175"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defRPr/>
            </a:pPr>
            <a:r>
              <a:rPr lang="en-GB" sz="900" dirty="0"/>
              <a:t>Niche creation</a:t>
            </a:r>
          </a:p>
        </p:txBody>
      </p:sp>
      <p:sp>
        <p:nvSpPr>
          <p:cNvPr id="40" name="Rectangle 140">
            <a:extLst>
              <a:ext uri="{FF2B5EF4-FFF2-40B4-BE49-F238E27FC236}">
                <a16:creationId xmlns:a16="http://schemas.microsoft.com/office/drawing/2014/main" id="{4FFDA869-04AB-98C5-6BAA-F53380DD32E8}"/>
              </a:ext>
            </a:extLst>
          </p:cNvPr>
          <p:cNvSpPr>
            <a:spLocks noChangeArrowheads="1"/>
          </p:cNvSpPr>
          <p:nvPr/>
        </p:nvSpPr>
        <p:spPr bwMode="gray">
          <a:xfrm>
            <a:off x="4053397" y="4469789"/>
            <a:ext cx="1249295" cy="453668"/>
          </a:xfrm>
          <a:prstGeom prst="roundRect">
            <a:avLst/>
          </a:prstGeom>
          <a:solidFill>
            <a:srgbClr val="FFAD9B"/>
          </a:solidFill>
          <a:ln w="19050" algn="ctr">
            <a:solidFill>
              <a:schemeClr val="accent1"/>
            </a:solidFill>
            <a:miter lim="800000"/>
            <a:headEnd/>
            <a:tailEnd/>
          </a:ln>
        </p:spPr>
        <p:txBody>
          <a:bodyPr lIns="41583" tIns="41583" rIns="41583" bIns="41583" anchor="ctr"/>
          <a:lstStyle/>
          <a:p>
            <a:pPr algn="ctr"/>
            <a:r>
              <a:rPr lang="en-GB" sz="900"/>
              <a:t>Ecosystem                            business model</a:t>
            </a:r>
          </a:p>
        </p:txBody>
      </p:sp>
      <p:sp>
        <p:nvSpPr>
          <p:cNvPr id="42" name="Rectangle 150">
            <a:extLst>
              <a:ext uri="{FF2B5EF4-FFF2-40B4-BE49-F238E27FC236}">
                <a16:creationId xmlns:a16="http://schemas.microsoft.com/office/drawing/2014/main" id="{938DDF7C-BBE3-24CC-ADC4-22851CDCB262}"/>
              </a:ext>
            </a:extLst>
          </p:cNvPr>
          <p:cNvSpPr>
            <a:spLocks noChangeArrowheads="1"/>
          </p:cNvSpPr>
          <p:nvPr/>
        </p:nvSpPr>
        <p:spPr bwMode="gray">
          <a:xfrm>
            <a:off x="6780473" y="3884192"/>
            <a:ext cx="1249295" cy="453668"/>
          </a:xfrm>
          <a:prstGeom prst="roundRect">
            <a:avLst/>
          </a:prstGeom>
          <a:solidFill>
            <a:schemeClr val="bg1"/>
          </a:solidFill>
          <a:ln w="19050" algn="ctr">
            <a:solidFill>
              <a:srgbClr val="7030A0"/>
            </a:solidFill>
            <a:miter lim="800000"/>
            <a:headEnd/>
            <a:tailEnd/>
          </a:ln>
        </p:spPr>
        <p:txBody>
          <a:bodyPr lIns="41583" tIns="41583" rIns="41583" bIns="41583" anchor="ctr"/>
          <a:lstStyle/>
          <a:p>
            <a:pPr algn="ctr"/>
            <a:r>
              <a:rPr lang="en-GB" sz="900" dirty="0"/>
              <a:t>Ecosystem </a:t>
            </a:r>
          </a:p>
          <a:p>
            <a:pPr algn="ctr"/>
            <a:r>
              <a:rPr lang="en-GB" sz="900" dirty="0"/>
              <a:t>Co-evolution</a:t>
            </a:r>
          </a:p>
        </p:txBody>
      </p:sp>
      <p:sp>
        <p:nvSpPr>
          <p:cNvPr id="45" name="Rectangle 141">
            <a:extLst>
              <a:ext uri="{FF2B5EF4-FFF2-40B4-BE49-F238E27FC236}">
                <a16:creationId xmlns:a16="http://schemas.microsoft.com/office/drawing/2014/main" id="{BF4AA20D-0439-E6E4-D356-4B16B8F63F23}"/>
              </a:ext>
            </a:extLst>
          </p:cNvPr>
          <p:cNvSpPr>
            <a:spLocks noChangeArrowheads="1"/>
          </p:cNvSpPr>
          <p:nvPr/>
        </p:nvSpPr>
        <p:spPr bwMode="gray">
          <a:xfrm>
            <a:off x="4053397"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Multidisciplinary</a:t>
            </a:r>
          </a:p>
          <a:p>
            <a:pPr algn="ctr"/>
            <a:r>
              <a:rPr lang="en-GB" sz="900" dirty="0"/>
              <a:t>teams</a:t>
            </a:r>
          </a:p>
        </p:txBody>
      </p:sp>
      <p:sp>
        <p:nvSpPr>
          <p:cNvPr id="46" name="Rectangle 146">
            <a:extLst>
              <a:ext uri="{FF2B5EF4-FFF2-40B4-BE49-F238E27FC236}">
                <a16:creationId xmlns:a16="http://schemas.microsoft.com/office/drawing/2014/main" id="{DC425E59-098F-9919-35AB-2E20C6F94CD9}"/>
              </a:ext>
            </a:extLst>
          </p:cNvPr>
          <p:cNvSpPr>
            <a:spLocks noChangeArrowheads="1"/>
          </p:cNvSpPr>
          <p:nvPr/>
        </p:nvSpPr>
        <p:spPr bwMode="gray">
          <a:xfrm>
            <a:off x="10811912"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defRPr/>
            </a:pPr>
            <a:r>
              <a:rPr lang="en-GB" sz="900" dirty="0"/>
              <a:t>Innovation</a:t>
            </a:r>
          </a:p>
        </p:txBody>
      </p:sp>
      <p:sp>
        <p:nvSpPr>
          <p:cNvPr id="47" name="Rectangle 151">
            <a:extLst>
              <a:ext uri="{FF2B5EF4-FFF2-40B4-BE49-F238E27FC236}">
                <a16:creationId xmlns:a16="http://schemas.microsoft.com/office/drawing/2014/main" id="{81130F2F-169B-AB4C-738A-354754A3C9DA}"/>
              </a:ext>
            </a:extLst>
          </p:cNvPr>
          <p:cNvSpPr>
            <a:spLocks noChangeArrowheads="1"/>
          </p:cNvSpPr>
          <p:nvPr/>
        </p:nvSpPr>
        <p:spPr bwMode="gray">
          <a:xfrm>
            <a:off x="9508175"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Value</a:t>
            </a:r>
          </a:p>
          <a:p>
            <a:pPr algn="ctr"/>
            <a:r>
              <a:rPr lang="en-GB" sz="900" dirty="0"/>
              <a:t>optimisation</a:t>
            </a:r>
          </a:p>
        </p:txBody>
      </p:sp>
      <p:sp>
        <p:nvSpPr>
          <p:cNvPr id="58" name="Rectangle 77">
            <a:extLst>
              <a:ext uri="{FF2B5EF4-FFF2-40B4-BE49-F238E27FC236}">
                <a16:creationId xmlns:a16="http://schemas.microsoft.com/office/drawing/2014/main" id="{DA7926A7-944D-80CF-2BAB-140F22FECD8E}"/>
              </a:ext>
            </a:extLst>
          </p:cNvPr>
          <p:cNvSpPr>
            <a:spLocks noChangeArrowheads="1"/>
          </p:cNvSpPr>
          <p:nvPr/>
        </p:nvSpPr>
        <p:spPr bwMode="gray">
          <a:xfrm>
            <a:off x="1331936" y="4469789"/>
            <a:ext cx="1249295" cy="453668"/>
          </a:xfrm>
          <a:prstGeom prst="roundRect">
            <a:avLst/>
          </a:prstGeom>
          <a:pattFill prst="wdUpDiag">
            <a:fgClr>
              <a:srgbClr val="A5E4FF"/>
            </a:fgClr>
            <a:bgClr>
              <a:srgbClr val="FFD17D"/>
            </a:bgClr>
          </a:pattFill>
          <a:ln w="19050" algn="ctr">
            <a:solidFill>
              <a:schemeClr val="accent1"/>
            </a:solidFill>
            <a:miter lim="800000"/>
            <a:headEnd/>
            <a:tailEnd/>
          </a:ln>
        </p:spPr>
        <p:txBody>
          <a:bodyPr lIns="41583" tIns="41583" rIns="41583" bIns="41583" anchor="ctr"/>
          <a:lstStyle/>
          <a:p>
            <a:pPr algn="ctr"/>
            <a:r>
              <a:rPr lang="en-GB" sz="900" dirty="0"/>
              <a:t>Ecosystem Horizon Model</a:t>
            </a:r>
          </a:p>
        </p:txBody>
      </p:sp>
      <p:sp>
        <p:nvSpPr>
          <p:cNvPr id="55" name="Rectangle 150">
            <a:extLst>
              <a:ext uri="{FF2B5EF4-FFF2-40B4-BE49-F238E27FC236}">
                <a16:creationId xmlns:a16="http://schemas.microsoft.com/office/drawing/2014/main" id="{1BA5BDFD-09A7-4B12-5702-37CD77785E5A}"/>
              </a:ext>
            </a:extLst>
          </p:cNvPr>
          <p:cNvSpPr>
            <a:spLocks noChangeArrowheads="1"/>
          </p:cNvSpPr>
          <p:nvPr/>
        </p:nvSpPr>
        <p:spPr bwMode="gray">
          <a:xfrm>
            <a:off x="5360877" y="6230111"/>
            <a:ext cx="1249295" cy="453668"/>
          </a:xfrm>
          <a:prstGeom prst="roundRect">
            <a:avLst/>
          </a:prstGeom>
          <a:noFill/>
          <a:ln w="19050" algn="ctr">
            <a:solidFill>
              <a:schemeClr val="accent2"/>
            </a:solidFill>
            <a:miter lim="800000"/>
            <a:headEnd/>
            <a:tailEnd/>
          </a:ln>
        </p:spPr>
        <p:txBody>
          <a:bodyPr lIns="41583" tIns="41583" rIns="41583" bIns="41583" anchor="ctr"/>
          <a:lstStyle/>
          <a:p>
            <a:pPr algn="ctr"/>
            <a:r>
              <a:rPr lang="en-GB" sz="900" dirty="0"/>
              <a:t>Ecosystem</a:t>
            </a:r>
          </a:p>
          <a:p>
            <a:pPr algn="ctr"/>
            <a:r>
              <a:rPr lang="en-GB" sz="900" dirty="0"/>
              <a:t>legitimacy</a:t>
            </a:r>
          </a:p>
        </p:txBody>
      </p:sp>
      <p:sp>
        <p:nvSpPr>
          <p:cNvPr id="56" name="Rectangle 140">
            <a:extLst>
              <a:ext uri="{FF2B5EF4-FFF2-40B4-BE49-F238E27FC236}">
                <a16:creationId xmlns:a16="http://schemas.microsoft.com/office/drawing/2014/main" id="{A88D19FB-9F36-C125-2EB2-C6AFC115A3BC}"/>
              </a:ext>
            </a:extLst>
          </p:cNvPr>
          <p:cNvSpPr>
            <a:spLocks noChangeArrowheads="1"/>
          </p:cNvSpPr>
          <p:nvPr/>
        </p:nvSpPr>
        <p:spPr bwMode="gray">
          <a:xfrm>
            <a:off x="5360877" y="4469789"/>
            <a:ext cx="1249295" cy="453668"/>
          </a:xfrm>
          <a:prstGeom prst="roundRect">
            <a:avLst/>
          </a:prstGeom>
          <a:solidFill>
            <a:srgbClr val="FFAD9B"/>
          </a:solidFill>
          <a:ln w="19050" algn="ctr">
            <a:solidFill>
              <a:schemeClr val="accent1"/>
            </a:solidFill>
            <a:miter lim="800000"/>
            <a:headEnd/>
            <a:tailEnd/>
          </a:ln>
        </p:spPr>
        <p:txBody>
          <a:bodyPr lIns="41583" tIns="41583" rIns="41583" bIns="41583" anchor="ctr"/>
          <a:lstStyle/>
          <a:p>
            <a:pPr algn="ctr"/>
            <a:r>
              <a:rPr lang="en-GB" sz="900" dirty="0"/>
              <a:t>Ecosystem                            business case</a:t>
            </a:r>
          </a:p>
        </p:txBody>
      </p:sp>
      <p:sp>
        <p:nvSpPr>
          <p:cNvPr id="57" name="Rectangle 134">
            <a:extLst>
              <a:ext uri="{FF2B5EF4-FFF2-40B4-BE49-F238E27FC236}">
                <a16:creationId xmlns:a16="http://schemas.microsoft.com/office/drawing/2014/main" id="{3AF0210A-273C-CDAD-CD39-B0B4D68218F5}"/>
              </a:ext>
            </a:extLst>
          </p:cNvPr>
          <p:cNvSpPr>
            <a:spLocks noChangeArrowheads="1"/>
          </p:cNvSpPr>
          <p:nvPr/>
        </p:nvSpPr>
        <p:spPr bwMode="gray">
          <a:xfrm>
            <a:off x="2635673" y="4469789"/>
            <a:ext cx="1249295" cy="453668"/>
          </a:xfrm>
          <a:prstGeom prst="roundRect">
            <a:avLst/>
          </a:prstGeom>
          <a:solidFill>
            <a:schemeClr val="bg2"/>
          </a:solidFill>
          <a:ln w="19050" algn="ctr">
            <a:solidFill>
              <a:schemeClr val="accent1"/>
            </a:solidFill>
            <a:miter lim="800000"/>
            <a:headEnd/>
            <a:tailEnd/>
          </a:ln>
        </p:spPr>
        <p:txBody>
          <a:bodyPr lIns="41583" tIns="41583" rIns="41583" bIns="41583" anchor="ctr"/>
          <a:lstStyle/>
          <a:p>
            <a:pPr algn="ctr"/>
            <a:r>
              <a:rPr lang="en-GB" sz="900" dirty="0"/>
              <a:t>Ecosystem value proposition</a:t>
            </a:r>
          </a:p>
        </p:txBody>
      </p:sp>
      <p:sp>
        <p:nvSpPr>
          <p:cNvPr id="59" name="Rectangle 134">
            <a:extLst>
              <a:ext uri="{FF2B5EF4-FFF2-40B4-BE49-F238E27FC236}">
                <a16:creationId xmlns:a16="http://schemas.microsoft.com/office/drawing/2014/main" id="{7F519959-361C-4876-61FF-415CAE435477}"/>
              </a:ext>
            </a:extLst>
          </p:cNvPr>
          <p:cNvSpPr>
            <a:spLocks noChangeArrowheads="1"/>
          </p:cNvSpPr>
          <p:nvPr/>
        </p:nvSpPr>
        <p:spPr bwMode="gray">
          <a:xfrm>
            <a:off x="8086708" y="3884192"/>
            <a:ext cx="1249295" cy="453668"/>
          </a:xfrm>
          <a:prstGeom prst="roundRect">
            <a:avLst/>
          </a:prstGeom>
          <a:noFill/>
          <a:ln w="19050" algn="ctr">
            <a:solidFill>
              <a:srgbClr val="7030A0"/>
            </a:solidFill>
            <a:miter lim="800000"/>
            <a:headEnd/>
            <a:tailEnd/>
          </a:ln>
        </p:spPr>
        <p:txBody>
          <a:bodyPr lIns="41583" tIns="41583" rIns="41583" bIns="41583" anchor="ctr"/>
          <a:lstStyle/>
          <a:p>
            <a:pPr algn="ctr"/>
            <a:r>
              <a:rPr lang="en-GB" sz="900" dirty="0"/>
              <a:t>Ecosystem Service development</a:t>
            </a:r>
          </a:p>
        </p:txBody>
      </p:sp>
      <p:sp>
        <p:nvSpPr>
          <p:cNvPr id="62" name="Rectangle 159">
            <a:extLst>
              <a:ext uri="{FF2B5EF4-FFF2-40B4-BE49-F238E27FC236}">
                <a16:creationId xmlns:a16="http://schemas.microsoft.com/office/drawing/2014/main" id="{D4332D5B-4FA4-5AE3-EB92-458BF58A24D7}"/>
              </a:ext>
            </a:extLst>
          </p:cNvPr>
          <p:cNvSpPr>
            <a:spLocks noChangeArrowheads="1"/>
          </p:cNvSpPr>
          <p:nvPr/>
        </p:nvSpPr>
        <p:spPr bwMode="gray">
          <a:xfrm>
            <a:off x="6780473" y="4469789"/>
            <a:ext cx="1249295" cy="453668"/>
          </a:xfrm>
          <a:prstGeom prst="roundRect">
            <a:avLst/>
          </a:prstGeom>
          <a:noFill/>
          <a:ln w="19050" algn="ctr">
            <a:solidFill>
              <a:schemeClr val="accent1"/>
            </a:solidFill>
            <a:miter lim="800000"/>
            <a:headEnd/>
            <a:tailEnd/>
          </a:ln>
        </p:spPr>
        <p:txBody>
          <a:bodyPr lIns="41583" tIns="41583" rIns="41583" bIns="41583" anchor="ctr"/>
          <a:lstStyle/>
          <a:p>
            <a:pPr algn="ctr">
              <a:defRPr/>
            </a:pPr>
            <a:r>
              <a:rPr lang="en-GB" sz="900" dirty="0"/>
              <a:t>Data space development</a:t>
            </a:r>
          </a:p>
        </p:txBody>
      </p:sp>
      <p:sp>
        <p:nvSpPr>
          <p:cNvPr id="63" name="Rectangle 159">
            <a:extLst>
              <a:ext uri="{FF2B5EF4-FFF2-40B4-BE49-F238E27FC236}">
                <a16:creationId xmlns:a16="http://schemas.microsoft.com/office/drawing/2014/main" id="{34CA68C6-5C36-4CAD-454B-C44B900F6912}"/>
              </a:ext>
            </a:extLst>
          </p:cNvPr>
          <p:cNvSpPr>
            <a:spLocks noChangeArrowheads="1"/>
          </p:cNvSpPr>
          <p:nvPr/>
        </p:nvSpPr>
        <p:spPr bwMode="gray">
          <a:xfrm>
            <a:off x="6780473" y="6230111"/>
            <a:ext cx="1249295" cy="453668"/>
          </a:xfrm>
          <a:prstGeom prst="roundRect">
            <a:avLst/>
          </a:prstGeom>
          <a:solidFill>
            <a:srgbClr val="FFAD9B"/>
          </a:solidFill>
          <a:ln w="19050" algn="ctr">
            <a:solidFill>
              <a:schemeClr val="accent2"/>
            </a:solidFill>
            <a:miter lim="800000"/>
            <a:headEnd/>
            <a:tailEnd/>
          </a:ln>
        </p:spPr>
        <p:txBody>
          <a:bodyPr lIns="41583" tIns="41583" rIns="41583" bIns="41583" anchor="ctr"/>
          <a:lstStyle/>
          <a:p>
            <a:pPr algn="ctr">
              <a:defRPr/>
            </a:pPr>
            <a:r>
              <a:rPr lang="en-GB" sz="900" dirty="0"/>
              <a:t>Ecosystem organisation development</a:t>
            </a:r>
          </a:p>
        </p:txBody>
      </p:sp>
      <p:sp>
        <p:nvSpPr>
          <p:cNvPr id="10" name="Rectangle 71">
            <a:extLst>
              <a:ext uri="{FF2B5EF4-FFF2-40B4-BE49-F238E27FC236}">
                <a16:creationId xmlns:a16="http://schemas.microsoft.com/office/drawing/2014/main" id="{FC9C55A1-638C-6CA2-B631-5E14415BF835}"/>
              </a:ext>
            </a:extLst>
          </p:cNvPr>
          <p:cNvSpPr>
            <a:spLocks noChangeArrowheads="1"/>
          </p:cNvSpPr>
          <p:nvPr/>
        </p:nvSpPr>
        <p:spPr bwMode="gray">
          <a:xfrm>
            <a:off x="141544" y="2716529"/>
            <a:ext cx="1008393" cy="453669"/>
          </a:xfrm>
          <a:prstGeom prst="roundRect">
            <a:avLst/>
          </a:prstGeom>
          <a:solidFill>
            <a:schemeClr val="bg2">
              <a:lumMod val="95000"/>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sp>
        <p:nvSpPr>
          <p:cNvPr id="34" name="Rectangle 73">
            <a:extLst>
              <a:ext uri="{FF2B5EF4-FFF2-40B4-BE49-F238E27FC236}">
                <a16:creationId xmlns:a16="http://schemas.microsoft.com/office/drawing/2014/main" id="{1E400B4A-BE60-1DD2-A314-65D79B239A18}"/>
              </a:ext>
            </a:extLst>
          </p:cNvPr>
          <p:cNvSpPr>
            <a:spLocks noChangeArrowheads="1"/>
          </p:cNvSpPr>
          <p:nvPr/>
        </p:nvSpPr>
        <p:spPr bwMode="gray">
          <a:xfrm>
            <a:off x="141544" y="1541804"/>
            <a:ext cx="1008393" cy="453668"/>
          </a:xfrm>
          <a:prstGeom prst="roundRect">
            <a:avLst/>
          </a:prstGeom>
          <a:solidFill>
            <a:schemeClr val="bg2">
              <a:lumMod val="95000"/>
            </a:schemeClr>
          </a:solidFill>
          <a:ln w="19050" algn="ctr">
            <a:solidFill>
              <a:schemeClr val="tx2">
                <a:lumMod val="50000"/>
              </a:schemeClr>
            </a:solidFill>
            <a:miter lim="800000"/>
            <a:headEnd/>
            <a:tailEnd/>
          </a:ln>
        </p:spPr>
        <p:txBody>
          <a:bodyPr lIns="41583" tIns="41583" rIns="41583" bIns="41583" anchor="ctr"/>
          <a:lstStyle/>
          <a:p>
            <a:pPr algn="ctr"/>
            <a:r>
              <a:rPr lang="en-GB" sz="1000" b="1" dirty="0">
                <a:cs typeface="Arial" pitchFamily="34" charset="0"/>
              </a:rPr>
              <a:t>Governance</a:t>
            </a:r>
          </a:p>
        </p:txBody>
      </p:sp>
      <p:sp>
        <p:nvSpPr>
          <p:cNvPr id="7" name="Rectangle 72">
            <a:extLst>
              <a:ext uri="{FF2B5EF4-FFF2-40B4-BE49-F238E27FC236}">
                <a16:creationId xmlns:a16="http://schemas.microsoft.com/office/drawing/2014/main" id="{8C6E8B7F-1AE3-0523-D25A-7D4D28A6996A}"/>
              </a:ext>
            </a:extLst>
          </p:cNvPr>
          <p:cNvSpPr>
            <a:spLocks noChangeArrowheads="1"/>
          </p:cNvSpPr>
          <p:nvPr/>
        </p:nvSpPr>
        <p:spPr bwMode="gray">
          <a:xfrm>
            <a:off x="4030636" y="2127401"/>
            <a:ext cx="2606040" cy="457200"/>
          </a:xfrm>
          <a:prstGeom prst="roundRect">
            <a:avLst/>
          </a:prstGeom>
          <a:solidFill>
            <a:srgbClr val="2BB96D"/>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2. Define</a:t>
            </a:r>
          </a:p>
        </p:txBody>
      </p:sp>
      <p:sp>
        <p:nvSpPr>
          <p:cNvPr id="8" name="Rectangle 121">
            <a:extLst>
              <a:ext uri="{FF2B5EF4-FFF2-40B4-BE49-F238E27FC236}">
                <a16:creationId xmlns:a16="http://schemas.microsoft.com/office/drawing/2014/main" id="{1CA60740-4027-4B94-84F5-3EB12334D7BA}"/>
              </a:ext>
            </a:extLst>
          </p:cNvPr>
          <p:cNvSpPr>
            <a:spLocks noChangeArrowheads="1"/>
          </p:cNvSpPr>
          <p:nvPr/>
        </p:nvSpPr>
        <p:spPr bwMode="gray">
          <a:xfrm>
            <a:off x="6755840" y="2127401"/>
            <a:ext cx="2606667" cy="457200"/>
          </a:xfrm>
          <a:prstGeom prst="roundRect">
            <a:avLst/>
          </a:prstGeom>
          <a:solidFill>
            <a:srgbClr val="1DAE61"/>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3. Develop</a:t>
            </a:r>
          </a:p>
        </p:txBody>
      </p:sp>
      <p:sp>
        <p:nvSpPr>
          <p:cNvPr id="9" name="Rectangle 73">
            <a:extLst>
              <a:ext uri="{FF2B5EF4-FFF2-40B4-BE49-F238E27FC236}">
                <a16:creationId xmlns:a16="http://schemas.microsoft.com/office/drawing/2014/main" id="{0C87F331-469D-F6AE-1A79-590B159DCC6E}"/>
              </a:ext>
            </a:extLst>
          </p:cNvPr>
          <p:cNvSpPr>
            <a:spLocks noChangeArrowheads="1"/>
          </p:cNvSpPr>
          <p:nvPr/>
        </p:nvSpPr>
        <p:spPr bwMode="gray">
          <a:xfrm>
            <a:off x="9481671" y="2130933"/>
            <a:ext cx="2606040" cy="453668"/>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1" name="Rectangle 77">
            <a:extLst>
              <a:ext uri="{FF2B5EF4-FFF2-40B4-BE49-F238E27FC236}">
                <a16:creationId xmlns:a16="http://schemas.microsoft.com/office/drawing/2014/main" id="{1D15D954-8492-464E-4ACE-5B3616050758}"/>
              </a:ext>
            </a:extLst>
          </p:cNvPr>
          <p:cNvSpPr>
            <a:spLocks noChangeArrowheads="1"/>
          </p:cNvSpPr>
          <p:nvPr/>
        </p:nvSpPr>
        <p:spPr bwMode="gray">
          <a:xfrm>
            <a:off x="2635673"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a:t>Ecosystem vision and common goals</a:t>
            </a:r>
          </a:p>
        </p:txBody>
      </p:sp>
      <p:sp>
        <p:nvSpPr>
          <p:cNvPr id="15" name="Rectangle 136">
            <a:extLst>
              <a:ext uri="{FF2B5EF4-FFF2-40B4-BE49-F238E27FC236}">
                <a16:creationId xmlns:a16="http://schemas.microsoft.com/office/drawing/2014/main" id="{17BEF950-451A-29E5-FDB4-0DB1C79BD572}"/>
              </a:ext>
            </a:extLst>
          </p:cNvPr>
          <p:cNvSpPr>
            <a:spLocks noChangeArrowheads="1"/>
          </p:cNvSpPr>
          <p:nvPr/>
        </p:nvSpPr>
        <p:spPr bwMode="gray">
          <a:xfrm>
            <a:off x="5360877" y="5644514"/>
            <a:ext cx="1249295" cy="453668"/>
          </a:xfrm>
          <a:prstGeom prst="roundRect">
            <a:avLst/>
          </a:prstGeom>
          <a:noFill/>
          <a:ln w="19050" algn="ctr">
            <a:solidFill>
              <a:schemeClr val="accent1"/>
            </a:solidFill>
            <a:miter lim="800000"/>
            <a:headEnd/>
            <a:tailEnd/>
          </a:ln>
        </p:spPr>
        <p:txBody>
          <a:bodyPr lIns="41583" tIns="41583" rIns="41583" bIns="41583" anchor="ctr"/>
          <a:lstStyle/>
          <a:p>
            <a:pPr algn="ctr"/>
            <a:r>
              <a:rPr lang="en-GB" sz="900" dirty="0"/>
              <a:t>Ecosystem  model canvas</a:t>
            </a:r>
          </a:p>
        </p:txBody>
      </p:sp>
      <p:sp>
        <p:nvSpPr>
          <p:cNvPr id="16" name="Rectangle 142">
            <a:extLst>
              <a:ext uri="{FF2B5EF4-FFF2-40B4-BE49-F238E27FC236}">
                <a16:creationId xmlns:a16="http://schemas.microsoft.com/office/drawing/2014/main" id="{283CDB79-06AA-2298-DC1D-744FCBBFC037}"/>
              </a:ext>
            </a:extLst>
          </p:cNvPr>
          <p:cNvSpPr>
            <a:spLocks noChangeArrowheads="1"/>
          </p:cNvSpPr>
          <p:nvPr/>
        </p:nvSpPr>
        <p:spPr bwMode="gray">
          <a:xfrm>
            <a:off x="1331936"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Ecosystem service processes</a:t>
            </a:r>
          </a:p>
        </p:txBody>
      </p:sp>
      <p:sp>
        <p:nvSpPr>
          <p:cNvPr id="17" name="Rectangle 147">
            <a:extLst>
              <a:ext uri="{FF2B5EF4-FFF2-40B4-BE49-F238E27FC236}">
                <a16:creationId xmlns:a16="http://schemas.microsoft.com/office/drawing/2014/main" id="{EB3DAB4B-932B-827F-7688-7D26E030ABA8}"/>
              </a:ext>
            </a:extLst>
          </p:cNvPr>
          <p:cNvSpPr>
            <a:spLocks noChangeArrowheads="1"/>
          </p:cNvSpPr>
          <p:nvPr/>
        </p:nvSpPr>
        <p:spPr bwMode="gray">
          <a:xfrm>
            <a:off x="2635673" y="1541804"/>
            <a:ext cx="1249295" cy="453668"/>
          </a:xfrm>
          <a:prstGeom prst="roundRect">
            <a:avLst/>
          </a:prstGeom>
          <a:solidFill>
            <a:srgbClr val="FFD17D"/>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Ecosystem policies </a:t>
            </a:r>
          </a:p>
          <a:p>
            <a:pPr algn="ctr">
              <a:defRPr/>
            </a:pPr>
            <a:r>
              <a:rPr lang="en-GB" sz="900" dirty="0"/>
              <a:t>and regulation</a:t>
            </a:r>
          </a:p>
        </p:txBody>
      </p:sp>
      <p:sp>
        <p:nvSpPr>
          <p:cNvPr id="22" name="Rectangle 163">
            <a:extLst>
              <a:ext uri="{FF2B5EF4-FFF2-40B4-BE49-F238E27FC236}">
                <a16:creationId xmlns:a16="http://schemas.microsoft.com/office/drawing/2014/main" id="{8D7BF013-96E8-1800-D524-A1766E16E75C}"/>
              </a:ext>
            </a:extLst>
          </p:cNvPr>
          <p:cNvSpPr>
            <a:spLocks noChangeArrowheads="1"/>
          </p:cNvSpPr>
          <p:nvPr/>
        </p:nvSpPr>
        <p:spPr bwMode="gray">
          <a:xfrm>
            <a:off x="4053397" y="5644514"/>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capabilities</a:t>
            </a:r>
          </a:p>
        </p:txBody>
      </p:sp>
      <p:sp>
        <p:nvSpPr>
          <p:cNvPr id="26" name="Rectangle 143">
            <a:extLst>
              <a:ext uri="{FF2B5EF4-FFF2-40B4-BE49-F238E27FC236}">
                <a16:creationId xmlns:a16="http://schemas.microsoft.com/office/drawing/2014/main" id="{7CA2B3CC-4A33-2B7C-9491-33DD1E45BD1F}"/>
              </a:ext>
            </a:extLst>
          </p:cNvPr>
          <p:cNvSpPr>
            <a:spLocks noChangeArrowheads="1"/>
          </p:cNvSpPr>
          <p:nvPr/>
        </p:nvSpPr>
        <p:spPr bwMode="gray">
          <a:xfrm>
            <a:off x="5360877" y="3296829"/>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Value added services</a:t>
            </a:r>
          </a:p>
          <a:p>
            <a:pPr algn="ctr"/>
            <a:r>
              <a:rPr lang="en-GB" sz="900" dirty="0"/>
              <a:t>of each partner</a:t>
            </a:r>
          </a:p>
        </p:txBody>
      </p:sp>
      <p:sp>
        <p:nvSpPr>
          <p:cNvPr id="28" name="Rectangle 153">
            <a:extLst>
              <a:ext uri="{FF2B5EF4-FFF2-40B4-BE49-F238E27FC236}">
                <a16:creationId xmlns:a16="http://schemas.microsoft.com/office/drawing/2014/main" id="{D1822126-254B-7423-7FFE-317379EDAD1E}"/>
              </a:ext>
            </a:extLst>
          </p:cNvPr>
          <p:cNvSpPr>
            <a:spLocks noChangeArrowheads="1"/>
          </p:cNvSpPr>
          <p:nvPr/>
        </p:nvSpPr>
        <p:spPr bwMode="gray">
          <a:xfrm>
            <a:off x="9508175" y="1541804"/>
            <a:ext cx="1249295" cy="453668"/>
          </a:xfrm>
          <a:prstGeom prst="roundRect">
            <a:avLst/>
          </a:prstGeom>
          <a:solidFill>
            <a:srgbClr val="FFD17D"/>
          </a:solidFill>
          <a:ln w="19050" algn="ctr">
            <a:solidFill>
              <a:schemeClr val="tx2">
                <a:lumMod val="50000"/>
              </a:schemeClr>
            </a:solidFill>
            <a:miter lim="800000"/>
            <a:headEnd/>
            <a:tailEnd/>
          </a:ln>
        </p:spPr>
        <p:txBody>
          <a:bodyPr lIns="41583" tIns="41583" rIns="41583" bIns="41583" anchor="ctr"/>
          <a:lstStyle/>
          <a:p>
            <a:pPr algn="ctr"/>
            <a:r>
              <a:rPr lang="en-GB" sz="900" dirty="0"/>
              <a:t>Collaborative fit monitoring</a:t>
            </a:r>
          </a:p>
        </p:txBody>
      </p:sp>
      <p:sp>
        <p:nvSpPr>
          <p:cNvPr id="35" name="Rectangle 166">
            <a:extLst>
              <a:ext uri="{FF2B5EF4-FFF2-40B4-BE49-F238E27FC236}">
                <a16:creationId xmlns:a16="http://schemas.microsoft.com/office/drawing/2014/main" id="{65680E49-8EE7-9DD7-A56A-4B9857117D97}"/>
              </a:ext>
            </a:extLst>
          </p:cNvPr>
          <p:cNvSpPr>
            <a:spLocks noChangeArrowheads="1"/>
          </p:cNvSpPr>
          <p:nvPr/>
        </p:nvSpPr>
        <p:spPr bwMode="gray">
          <a:xfrm>
            <a:off x="5360877" y="5058918"/>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Ecosystem boundaries</a:t>
            </a:r>
          </a:p>
        </p:txBody>
      </p:sp>
      <p:sp>
        <p:nvSpPr>
          <p:cNvPr id="36" name="Rectangle 168">
            <a:extLst>
              <a:ext uri="{FF2B5EF4-FFF2-40B4-BE49-F238E27FC236}">
                <a16:creationId xmlns:a16="http://schemas.microsoft.com/office/drawing/2014/main" id="{CF556DBE-1796-BEE9-6B1E-B59D78982BDF}"/>
              </a:ext>
            </a:extLst>
          </p:cNvPr>
          <p:cNvSpPr>
            <a:spLocks noChangeArrowheads="1"/>
          </p:cNvSpPr>
          <p:nvPr/>
        </p:nvSpPr>
        <p:spPr bwMode="gray">
          <a:xfrm>
            <a:off x="4057140"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defRPr/>
            </a:pPr>
            <a:r>
              <a:rPr lang="en-GB" sz="900" dirty="0"/>
              <a:t>Inter-organizational agreements</a:t>
            </a:r>
          </a:p>
        </p:txBody>
      </p:sp>
      <p:sp>
        <p:nvSpPr>
          <p:cNvPr id="37" name="Rectangle 169">
            <a:extLst>
              <a:ext uri="{FF2B5EF4-FFF2-40B4-BE49-F238E27FC236}">
                <a16:creationId xmlns:a16="http://schemas.microsoft.com/office/drawing/2014/main" id="{AC3DC8D8-3921-49FF-EE01-42A69BE39A77}"/>
              </a:ext>
            </a:extLst>
          </p:cNvPr>
          <p:cNvSpPr>
            <a:spLocks noChangeArrowheads="1"/>
          </p:cNvSpPr>
          <p:nvPr/>
        </p:nvSpPr>
        <p:spPr bwMode="gray">
          <a:xfrm>
            <a:off x="6780473" y="1541804"/>
            <a:ext cx="1249295" cy="453668"/>
          </a:xfrm>
          <a:prstGeom prst="roundRect">
            <a:avLst/>
          </a:prstGeom>
          <a:solidFill>
            <a:srgbClr val="FFD17D"/>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Collaborative</a:t>
            </a:r>
          </a:p>
          <a:p>
            <a:pPr algn="ctr">
              <a:defRPr/>
            </a:pPr>
            <a:r>
              <a:rPr lang="en-GB" sz="900" dirty="0"/>
              <a:t>conditions</a:t>
            </a:r>
          </a:p>
        </p:txBody>
      </p:sp>
      <p:sp>
        <p:nvSpPr>
          <p:cNvPr id="41" name="Rectangle 145">
            <a:extLst>
              <a:ext uri="{FF2B5EF4-FFF2-40B4-BE49-F238E27FC236}">
                <a16:creationId xmlns:a16="http://schemas.microsoft.com/office/drawing/2014/main" id="{EA7BBA66-0469-CB08-03CF-CEB500B6F006}"/>
              </a:ext>
            </a:extLst>
          </p:cNvPr>
          <p:cNvSpPr>
            <a:spLocks noChangeArrowheads="1"/>
          </p:cNvSpPr>
          <p:nvPr/>
        </p:nvSpPr>
        <p:spPr bwMode="gray">
          <a:xfrm>
            <a:off x="8086708" y="2716530"/>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Investments</a:t>
            </a:r>
          </a:p>
        </p:txBody>
      </p:sp>
      <p:sp>
        <p:nvSpPr>
          <p:cNvPr id="44" name="Rectangle 135">
            <a:extLst>
              <a:ext uri="{FF2B5EF4-FFF2-40B4-BE49-F238E27FC236}">
                <a16:creationId xmlns:a16="http://schemas.microsoft.com/office/drawing/2014/main" id="{080162EB-A2CF-0CA6-08A6-294D81F5FE69}"/>
              </a:ext>
            </a:extLst>
          </p:cNvPr>
          <p:cNvSpPr>
            <a:spLocks noChangeArrowheads="1"/>
          </p:cNvSpPr>
          <p:nvPr/>
        </p:nvSpPr>
        <p:spPr bwMode="gray">
          <a:xfrm>
            <a:off x="10811912"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r>
              <a:rPr lang="en-GB" sz="900" dirty="0"/>
              <a:t>Forms of                                value co-creation</a:t>
            </a:r>
          </a:p>
        </p:txBody>
      </p:sp>
      <p:sp>
        <p:nvSpPr>
          <p:cNvPr id="48" name="Rectangle 152">
            <a:extLst>
              <a:ext uri="{FF2B5EF4-FFF2-40B4-BE49-F238E27FC236}">
                <a16:creationId xmlns:a16="http://schemas.microsoft.com/office/drawing/2014/main" id="{853C61EF-9C51-D729-B3FE-BE1F60DAAAA1}"/>
              </a:ext>
            </a:extLst>
          </p:cNvPr>
          <p:cNvSpPr>
            <a:spLocks noChangeArrowheads="1"/>
          </p:cNvSpPr>
          <p:nvPr/>
        </p:nvSpPr>
        <p:spPr bwMode="gray">
          <a:xfrm>
            <a:off x="4053397" y="5058918"/>
            <a:ext cx="1249295" cy="453668"/>
          </a:xfrm>
          <a:prstGeom prst="roundRect">
            <a:avLst/>
          </a:prstGeom>
          <a:solidFill>
            <a:srgbClr val="FFD17D"/>
          </a:solidFill>
          <a:ln w="19050" algn="ctr">
            <a:solidFill>
              <a:schemeClr val="accent1"/>
            </a:solidFill>
            <a:miter lim="800000"/>
            <a:headEnd/>
            <a:tailEnd/>
          </a:ln>
        </p:spPr>
        <p:txBody>
          <a:bodyPr lIns="41583" tIns="41583" rIns="41583" bIns="41583" anchor="ctr"/>
          <a:lstStyle/>
          <a:p>
            <a:pPr algn="ctr"/>
            <a:r>
              <a:rPr lang="en-GB" sz="900" dirty="0"/>
              <a:t>Partner onboarding</a:t>
            </a:r>
          </a:p>
        </p:txBody>
      </p:sp>
      <p:sp>
        <p:nvSpPr>
          <p:cNvPr id="49" name="Rectangle 167">
            <a:extLst>
              <a:ext uri="{FF2B5EF4-FFF2-40B4-BE49-F238E27FC236}">
                <a16:creationId xmlns:a16="http://schemas.microsoft.com/office/drawing/2014/main" id="{61AEB9CA-049B-757B-668E-F2C4DB457987}"/>
              </a:ext>
            </a:extLst>
          </p:cNvPr>
          <p:cNvSpPr>
            <a:spLocks noChangeArrowheads="1"/>
          </p:cNvSpPr>
          <p:nvPr/>
        </p:nvSpPr>
        <p:spPr bwMode="gray">
          <a:xfrm>
            <a:off x="6780473" y="2716530"/>
            <a:ext cx="1249295" cy="453668"/>
          </a:xfrm>
          <a:prstGeom prst="roundRect">
            <a:avLst/>
          </a:prstGeom>
          <a:noFill/>
          <a:ln w="19050" algn="ctr">
            <a:solidFill>
              <a:srgbClr val="00A3A1"/>
            </a:solidFill>
            <a:miter lim="800000"/>
            <a:headEnd/>
            <a:tailEnd/>
          </a:ln>
        </p:spPr>
        <p:txBody>
          <a:bodyPr lIns="41583" tIns="41583" rIns="41583" bIns="41583" anchor="ctr"/>
          <a:lstStyle/>
          <a:p>
            <a:pPr algn="ctr">
              <a:defRPr/>
            </a:pPr>
            <a:r>
              <a:rPr lang="en-GB" sz="900" dirty="0"/>
              <a:t>Organisational</a:t>
            </a:r>
          </a:p>
          <a:p>
            <a:pPr algn="ctr">
              <a:defRPr/>
            </a:pPr>
            <a:r>
              <a:rPr lang="en-GB" sz="900" dirty="0"/>
              <a:t>redesign</a:t>
            </a:r>
          </a:p>
        </p:txBody>
      </p:sp>
      <p:sp>
        <p:nvSpPr>
          <p:cNvPr id="2" name="Rectangle 77">
            <a:extLst>
              <a:ext uri="{FF2B5EF4-FFF2-40B4-BE49-F238E27FC236}">
                <a16:creationId xmlns:a16="http://schemas.microsoft.com/office/drawing/2014/main" id="{AC832B3C-C56B-D1D9-D95A-17BF2F9CC717}"/>
              </a:ext>
            </a:extLst>
          </p:cNvPr>
          <p:cNvSpPr>
            <a:spLocks noChangeArrowheads="1"/>
          </p:cNvSpPr>
          <p:nvPr/>
        </p:nvSpPr>
        <p:spPr bwMode="gray">
          <a:xfrm>
            <a:off x="4053397" y="2716530"/>
            <a:ext cx="1249295" cy="453668"/>
          </a:xfrm>
          <a:prstGeom prst="roundRect">
            <a:avLst/>
          </a:prstGeom>
          <a:solidFill>
            <a:srgbClr val="A5E4FF"/>
          </a:solidFill>
          <a:ln w="19050" algn="ctr">
            <a:solidFill>
              <a:srgbClr val="00A3A1"/>
            </a:solidFill>
            <a:miter lim="800000"/>
            <a:headEnd/>
            <a:tailEnd/>
          </a:ln>
        </p:spPr>
        <p:txBody>
          <a:bodyPr lIns="41583" tIns="41583" rIns="41583" bIns="41583" anchor="ctr"/>
          <a:lstStyle/>
          <a:p>
            <a:pPr algn="ctr"/>
            <a:r>
              <a:rPr lang="en-GB" sz="900" dirty="0"/>
              <a:t>Code</a:t>
            </a:r>
          </a:p>
          <a:p>
            <a:pPr algn="ctr"/>
            <a:r>
              <a:rPr lang="en-GB" sz="900" dirty="0"/>
              <a:t>of conduct</a:t>
            </a:r>
          </a:p>
        </p:txBody>
      </p:sp>
      <p:sp>
        <p:nvSpPr>
          <p:cNvPr id="3" name="Rectangle 72">
            <a:extLst>
              <a:ext uri="{FF2B5EF4-FFF2-40B4-BE49-F238E27FC236}">
                <a16:creationId xmlns:a16="http://schemas.microsoft.com/office/drawing/2014/main" id="{D1CAAEA8-A589-15DA-3663-C5A0CAC4C680}"/>
              </a:ext>
            </a:extLst>
          </p:cNvPr>
          <p:cNvSpPr>
            <a:spLocks noChangeArrowheads="1"/>
          </p:cNvSpPr>
          <p:nvPr/>
        </p:nvSpPr>
        <p:spPr bwMode="gray">
          <a:xfrm>
            <a:off x="1305432" y="2127401"/>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5" name="Rectangle 72">
            <a:extLst>
              <a:ext uri="{FF2B5EF4-FFF2-40B4-BE49-F238E27FC236}">
                <a16:creationId xmlns:a16="http://schemas.microsoft.com/office/drawing/2014/main" id="{9AB43A1C-1EF3-D228-2664-A733AB626374}"/>
              </a:ext>
            </a:extLst>
          </p:cNvPr>
          <p:cNvSpPr>
            <a:spLocks noChangeArrowheads="1"/>
          </p:cNvSpPr>
          <p:nvPr/>
        </p:nvSpPr>
        <p:spPr bwMode="gray">
          <a:xfrm>
            <a:off x="1305432" y="961947"/>
            <a:ext cx="10755775"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endParaRPr lang="en-GB" sz="1200" b="1" dirty="0">
              <a:solidFill>
                <a:schemeClr val="bg2"/>
              </a:solidFill>
              <a:cs typeface="Arial" pitchFamily="34" charset="0"/>
            </a:endParaRPr>
          </a:p>
        </p:txBody>
      </p:sp>
      <p:sp>
        <p:nvSpPr>
          <p:cNvPr id="50" name="Rectangle 168">
            <a:extLst>
              <a:ext uri="{FF2B5EF4-FFF2-40B4-BE49-F238E27FC236}">
                <a16:creationId xmlns:a16="http://schemas.microsoft.com/office/drawing/2014/main" id="{27C771E6-843C-DE67-371F-8110FEAEE866}"/>
              </a:ext>
            </a:extLst>
          </p:cNvPr>
          <p:cNvSpPr>
            <a:spLocks noChangeArrowheads="1"/>
          </p:cNvSpPr>
          <p:nvPr/>
        </p:nvSpPr>
        <p:spPr bwMode="gray">
          <a:xfrm>
            <a:off x="9508175" y="2716530"/>
            <a:ext cx="1249295" cy="453668"/>
          </a:xfrm>
          <a:prstGeom prst="roundRect">
            <a:avLst/>
          </a:prstGeom>
          <a:solidFill>
            <a:srgbClr val="FFAD9B"/>
          </a:solidFill>
          <a:ln w="19050" algn="ctr">
            <a:solidFill>
              <a:srgbClr val="00A3A1"/>
            </a:solidFill>
            <a:miter lim="800000"/>
            <a:headEnd/>
            <a:tailEnd/>
          </a:ln>
        </p:spPr>
        <p:txBody>
          <a:bodyPr lIns="41583" tIns="41583" rIns="41583" bIns="41583" anchor="ctr"/>
          <a:lstStyle/>
          <a:p>
            <a:pPr algn="ctr">
              <a:defRPr/>
            </a:pPr>
            <a:r>
              <a:rPr lang="en-GB" sz="900" dirty="0"/>
              <a:t>Ecosystem performance measurement</a:t>
            </a:r>
          </a:p>
        </p:txBody>
      </p:sp>
      <p:sp>
        <p:nvSpPr>
          <p:cNvPr id="51" name="Rectangle 156">
            <a:extLst>
              <a:ext uri="{FF2B5EF4-FFF2-40B4-BE49-F238E27FC236}">
                <a16:creationId xmlns:a16="http://schemas.microsoft.com/office/drawing/2014/main" id="{CA903464-DAD6-3E3A-878E-95A26B6DE46D}"/>
              </a:ext>
            </a:extLst>
          </p:cNvPr>
          <p:cNvSpPr>
            <a:spLocks noChangeArrowheads="1"/>
          </p:cNvSpPr>
          <p:nvPr/>
        </p:nvSpPr>
        <p:spPr bwMode="gray">
          <a:xfrm>
            <a:off x="8086708" y="1541804"/>
            <a:ext cx="1249295" cy="453668"/>
          </a:xfrm>
          <a:prstGeom prst="roundRect">
            <a:avLst/>
          </a:prstGeom>
          <a:solidFill>
            <a:srgbClr val="FFD17D"/>
          </a:solidFill>
          <a:ln w="19050" algn="ctr">
            <a:solidFill>
              <a:schemeClr val="tx2">
                <a:lumMod val="50000"/>
              </a:schemeClr>
            </a:solidFill>
            <a:miter lim="800000"/>
            <a:headEnd/>
            <a:tailEnd/>
          </a:ln>
        </p:spPr>
        <p:txBody>
          <a:bodyPr lIns="41583" tIns="41583" rIns="41583" bIns="41583" anchor="ctr"/>
          <a:lstStyle/>
          <a:p>
            <a:pPr algn="ctr">
              <a:defRPr/>
            </a:pPr>
            <a:r>
              <a:rPr lang="en-GB" sz="900" dirty="0"/>
              <a:t>Partner On &amp; offboarding</a:t>
            </a:r>
          </a:p>
        </p:txBody>
      </p:sp>
      <p:sp>
        <p:nvSpPr>
          <p:cNvPr id="52" name="Rectangle 161">
            <a:extLst>
              <a:ext uri="{FF2B5EF4-FFF2-40B4-BE49-F238E27FC236}">
                <a16:creationId xmlns:a16="http://schemas.microsoft.com/office/drawing/2014/main" id="{A7137AE7-CF42-DD71-A0C4-FDBEC4CCBE27}"/>
              </a:ext>
            </a:extLst>
          </p:cNvPr>
          <p:cNvSpPr>
            <a:spLocks noChangeArrowheads="1"/>
          </p:cNvSpPr>
          <p:nvPr/>
        </p:nvSpPr>
        <p:spPr bwMode="gray">
          <a:xfrm>
            <a:off x="5360877" y="2716530"/>
            <a:ext cx="1249295" cy="453668"/>
          </a:xfrm>
          <a:prstGeom prst="roundRect">
            <a:avLst/>
          </a:prstGeom>
          <a:solidFill>
            <a:srgbClr val="FFD17D"/>
          </a:solidFill>
          <a:ln w="19050" algn="ctr">
            <a:solidFill>
              <a:srgbClr val="00A3A1"/>
            </a:solidFill>
            <a:miter lim="800000"/>
            <a:headEnd/>
            <a:tailEnd/>
          </a:ln>
        </p:spPr>
        <p:txBody>
          <a:bodyPr lIns="41583" tIns="41583" rIns="41583" bIns="41583" anchor="ctr"/>
          <a:lstStyle/>
          <a:p>
            <a:pPr algn="ctr"/>
            <a:r>
              <a:rPr lang="en-GB" sz="900" dirty="0"/>
              <a:t>Partner</a:t>
            </a:r>
          </a:p>
          <a:p>
            <a:pPr algn="ctr"/>
            <a:r>
              <a:rPr lang="en-GB" sz="900" dirty="0"/>
              <a:t>selection</a:t>
            </a:r>
          </a:p>
        </p:txBody>
      </p:sp>
      <p:sp>
        <p:nvSpPr>
          <p:cNvPr id="53" name="Rectangle 77">
            <a:extLst>
              <a:ext uri="{FF2B5EF4-FFF2-40B4-BE49-F238E27FC236}">
                <a16:creationId xmlns:a16="http://schemas.microsoft.com/office/drawing/2014/main" id="{516E6AC3-0B6A-596B-2E3E-B16225C2F4A7}"/>
              </a:ext>
            </a:extLst>
          </p:cNvPr>
          <p:cNvSpPr>
            <a:spLocks noChangeArrowheads="1"/>
          </p:cNvSpPr>
          <p:nvPr/>
        </p:nvSpPr>
        <p:spPr bwMode="gray">
          <a:xfrm>
            <a:off x="1331936" y="2716530"/>
            <a:ext cx="1249295" cy="453668"/>
          </a:xfrm>
          <a:prstGeom prst="roundRect">
            <a:avLst/>
          </a:prstGeom>
          <a:pattFill prst="wdUpDiag">
            <a:fgClr>
              <a:srgbClr val="A5E4FF"/>
            </a:fgClr>
            <a:bgClr>
              <a:srgbClr val="FFD17D"/>
            </a:bgClr>
          </a:patt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54" name="Rectangle 150">
            <a:extLst>
              <a:ext uri="{FF2B5EF4-FFF2-40B4-BE49-F238E27FC236}">
                <a16:creationId xmlns:a16="http://schemas.microsoft.com/office/drawing/2014/main" id="{F76E02D6-BE20-CA29-0051-BAA57DCBBD32}"/>
              </a:ext>
            </a:extLst>
          </p:cNvPr>
          <p:cNvSpPr>
            <a:spLocks noChangeArrowheads="1"/>
          </p:cNvSpPr>
          <p:nvPr/>
        </p:nvSpPr>
        <p:spPr bwMode="gray">
          <a:xfrm>
            <a:off x="4053397" y="3296829"/>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Ecosystem organisational consensus </a:t>
            </a:r>
          </a:p>
        </p:txBody>
      </p:sp>
      <p:sp>
        <p:nvSpPr>
          <p:cNvPr id="60" name="Rectangle 150">
            <a:extLst>
              <a:ext uri="{FF2B5EF4-FFF2-40B4-BE49-F238E27FC236}">
                <a16:creationId xmlns:a16="http://schemas.microsoft.com/office/drawing/2014/main" id="{032D4CE8-269B-8002-A853-F882FFFD100F}"/>
              </a:ext>
            </a:extLst>
          </p:cNvPr>
          <p:cNvSpPr>
            <a:spLocks noChangeArrowheads="1"/>
          </p:cNvSpPr>
          <p:nvPr/>
        </p:nvSpPr>
        <p:spPr bwMode="gray">
          <a:xfrm>
            <a:off x="10811912" y="1541804"/>
            <a:ext cx="1249295" cy="453668"/>
          </a:xfrm>
          <a:prstGeom prst="roundRect">
            <a:avLst/>
          </a:prstGeom>
          <a:noFill/>
          <a:ln w="19050" algn="ctr">
            <a:solidFill>
              <a:schemeClr val="tx2">
                <a:lumMod val="50000"/>
              </a:schemeClr>
            </a:solidFill>
            <a:miter lim="800000"/>
            <a:headEnd/>
            <a:tailEnd/>
          </a:ln>
        </p:spPr>
        <p:txBody>
          <a:bodyPr lIns="41583" tIns="41583" rIns="41583" bIns="41583" anchor="ctr"/>
          <a:lstStyle/>
          <a:p>
            <a:pPr algn="ctr"/>
            <a:r>
              <a:rPr lang="en-GB" sz="900" dirty="0"/>
              <a:t>Co-evolution</a:t>
            </a:r>
          </a:p>
          <a:p>
            <a:pPr algn="ctr"/>
            <a:r>
              <a:rPr lang="en-GB" sz="900" dirty="0"/>
              <a:t>monitoring</a:t>
            </a:r>
          </a:p>
        </p:txBody>
      </p:sp>
      <p:sp>
        <p:nvSpPr>
          <p:cNvPr id="64" name="Rectangle 163">
            <a:extLst>
              <a:ext uri="{FF2B5EF4-FFF2-40B4-BE49-F238E27FC236}">
                <a16:creationId xmlns:a16="http://schemas.microsoft.com/office/drawing/2014/main" id="{06851823-3C3B-7673-C77E-C019F4CF9199}"/>
              </a:ext>
            </a:extLst>
          </p:cNvPr>
          <p:cNvSpPr>
            <a:spLocks noChangeArrowheads="1"/>
          </p:cNvSpPr>
          <p:nvPr/>
        </p:nvSpPr>
        <p:spPr bwMode="gray">
          <a:xfrm>
            <a:off x="6780473" y="5058917"/>
            <a:ext cx="1249295" cy="453668"/>
          </a:xfrm>
          <a:prstGeom prst="roundRect">
            <a:avLst/>
          </a:prstGeom>
          <a:solidFill>
            <a:schemeClr val="bg1"/>
          </a:solidFill>
          <a:ln w="19050" algn="ctr">
            <a:solidFill>
              <a:schemeClr val="accent1"/>
            </a:solidFill>
            <a:miter lim="800000"/>
            <a:headEnd/>
            <a:tailEnd/>
          </a:ln>
        </p:spPr>
        <p:txBody>
          <a:bodyPr lIns="41583" tIns="41583" rIns="41583" bIns="41583" anchor="ctr"/>
          <a:lstStyle/>
          <a:p>
            <a:pPr algn="ctr"/>
            <a:r>
              <a:rPr lang="en-GB" sz="900" dirty="0"/>
              <a:t>Composable service </a:t>
            </a:r>
            <a:r>
              <a:rPr lang="en-GB" sz="900" dirty="0" err="1"/>
              <a:t>developmement</a:t>
            </a:r>
            <a:endParaRPr lang="en-GB" sz="900" dirty="0"/>
          </a:p>
        </p:txBody>
      </p:sp>
      <p:sp>
        <p:nvSpPr>
          <p:cNvPr id="24" name="Titel 4">
            <a:extLst>
              <a:ext uri="{FF2B5EF4-FFF2-40B4-BE49-F238E27FC236}">
                <a16:creationId xmlns:a16="http://schemas.microsoft.com/office/drawing/2014/main" id="{7DC88BB4-65AA-2FD7-1311-770D4CB10898}"/>
              </a:ext>
            </a:extLst>
          </p:cNvPr>
          <p:cNvSpPr txBox="1">
            <a:spLocks/>
          </p:cNvSpPr>
          <p:nvPr/>
        </p:nvSpPr>
        <p:spPr>
          <a:xfrm>
            <a:off x="0" y="0"/>
            <a:ext cx="9870510" cy="961947"/>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DEBB – DESF </a:t>
            </a:r>
            <a:r>
              <a:rPr lang="nl-NL" sz="3200" dirty="0" err="1">
                <a:solidFill>
                  <a:schemeClr val="tx1">
                    <a:lumMod val="85000"/>
                    <a:lumOff val="15000"/>
                  </a:schemeClr>
                </a:solidFill>
              </a:rPr>
              <a:t>Journeys</a:t>
            </a:r>
            <a:endParaRPr lang="nl-NL" sz="3200" dirty="0">
              <a:solidFill>
                <a:schemeClr val="tx1">
                  <a:lumMod val="85000"/>
                  <a:lumOff val="15000"/>
                </a:schemeClr>
              </a:solidFill>
            </a:endParaRPr>
          </a:p>
        </p:txBody>
      </p:sp>
      <p:sp>
        <p:nvSpPr>
          <p:cNvPr id="4" name="Rectangle 71">
            <a:extLst>
              <a:ext uri="{FF2B5EF4-FFF2-40B4-BE49-F238E27FC236}">
                <a16:creationId xmlns:a16="http://schemas.microsoft.com/office/drawing/2014/main" id="{B7700D50-FF47-C15D-25F1-C3E56C6CEFC1}"/>
              </a:ext>
            </a:extLst>
          </p:cNvPr>
          <p:cNvSpPr>
            <a:spLocks noChangeArrowheads="1"/>
          </p:cNvSpPr>
          <p:nvPr/>
        </p:nvSpPr>
        <p:spPr bwMode="gray">
          <a:xfrm>
            <a:off x="-1210178" y="2716529"/>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 name="Rectangle 73">
            <a:extLst>
              <a:ext uri="{FF2B5EF4-FFF2-40B4-BE49-F238E27FC236}">
                <a16:creationId xmlns:a16="http://schemas.microsoft.com/office/drawing/2014/main" id="{1F417B3E-10AD-54A6-2E4D-9CAF7241B6BB}"/>
              </a:ext>
            </a:extLst>
          </p:cNvPr>
          <p:cNvSpPr>
            <a:spLocks noChangeArrowheads="1"/>
          </p:cNvSpPr>
          <p:nvPr/>
        </p:nvSpPr>
        <p:spPr bwMode="gray">
          <a:xfrm>
            <a:off x="-1210178" y="4473321"/>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18" name="Rectangle 148">
            <a:extLst>
              <a:ext uri="{FF2B5EF4-FFF2-40B4-BE49-F238E27FC236}">
                <a16:creationId xmlns:a16="http://schemas.microsoft.com/office/drawing/2014/main" id="{DA90E99B-7C8B-151E-D75A-94F89C6E3871}"/>
              </a:ext>
            </a:extLst>
          </p:cNvPr>
          <p:cNvSpPr>
            <a:spLocks noChangeArrowheads="1"/>
          </p:cNvSpPr>
          <p:nvPr/>
        </p:nvSpPr>
        <p:spPr bwMode="gray">
          <a:xfrm>
            <a:off x="-1210178" y="3302127"/>
            <a:ext cx="1008393"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25" name="Rectangle 72">
            <a:extLst>
              <a:ext uri="{FF2B5EF4-FFF2-40B4-BE49-F238E27FC236}">
                <a16:creationId xmlns:a16="http://schemas.microsoft.com/office/drawing/2014/main" id="{4AECBAB5-41C4-AADD-B36E-A339124BB78F}"/>
              </a:ext>
            </a:extLst>
          </p:cNvPr>
          <p:cNvSpPr>
            <a:spLocks noChangeArrowheads="1"/>
          </p:cNvSpPr>
          <p:nvPr/>
        </p:nvSpPr>
        <p:spPr bwMode="gray">
          <a:xfrm>
            <a:off x="-1210178" y="3885692"/>
            <a:ext cx="1008393" cy="455700"/>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0" name="Rectangle 163">
            <a:extLst>
              <a:ext uri="{FF2B5EF4-FFF2-40B4-BE49-F238E27FC236}">
                <a16:creationId xmlns:a16="http://schemas.microsoft.com/office/drawing/2014/main" id="{8BB5AE1D-F96F-7619-1AF2-A0EB2E141296}"/>
              </a:ext>
            </a:extLst>
          </p:cNvPr>
          <p:cNvSpPr>
            <a:spLocks noChangeArrowheads="1"/>
          </p:cNvSpPr>
          <p:nvPr/>
        </p:nvSpPr>
        <p:spPr bwMode="gray">
          <a:xfrm>
            <a:off x="-1210178" y="6230111"/>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1" name="Rectangle 152">
            <a:extLst>
              <a:ext uri="{FF2B5EF4-FFF2-40B4-BE49-F238E27FC236}">
                <a16:creationId xmlns:a16="http://schemas.microsoft.com/office/drawing/2014/main" id="{0596D520-C1A7-8CB5-96C9-28D071C1995F}"/>
              </a:ext>
            </a:extLst>
          </p:cNvPr>
          <p:cNvSpPr>
            <a:spLocks noChangeArrowheads="1"/>
          </p:cNvSpPr>
          <p:nvPr/>
        </p:nvSpPr>
        <p:spPr bwMode="gray">
          <a:xfrm>
            <a:off x="-1210178" y="5644515"/>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3" name="Rectangle 150">
            <a:extLst>
              <a:ext uri="{FF2B5EF4-FFF2-40B4-BE49-F238E27FC236}">
                <a16:creationId xmlns:a16="http://schemas.microsoft.com/office/drawing/2014/main" id="{7A3D5889-E227-112D-D16D-8AD998599E63}"/>
              </a:ext>
            </a:extLst>
          </p:cNvPr>
          <p:cNvSpPr>
            <a:spLocks noChangeArrowheads="1"/>
          </p:cNvSpPr>
          <p:nvPr/>
        </p:nvSpPr>
        <p:spPr bwMode="gray">
          <a:xfrm>
            <a:off x="-1210178" y="5058918"/>
            <a:ext cx="1026470" cy="453668"/>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a:cs typeface="Arial" pitchFamily="34" charset="0"/>
              </a:rPr>
              <a:t>Guide</a:t>
            </a:r>
            <a:endParaRPr lang="en-GB" sz="1000" b="1" dirty="0">
              <a:cs typeface="Arial" pitchFamily="34" charset="0"/>
            </a:endParaRPr>
          </a:p>
        </p:txBody>
      </p:sp>
      <p:sp>
        <p:nvSpPr>
          <p:cNvPr id="39" name="Rectangle 71">
            <a:extLst>
              <a:ext uri="{FF2B5EF4-FFF2-40B4-BE49-F238E27FC236}">
                <a16:creationId xmlns:a16="http://schemas.microsoft.com/office/drawing/2014/main" id="{DD76ACC9-1BCE-6C39-5584-268EBE3BEF96}"/>
              </a:ext>
            </a:extLst>
          </p:cNvPr>
          <p:cNvSpPr>
            <a:spLocks noChangeArrowheads="1"/>
          </p:cNvSpPr>
          <p:nvPr/>
        </p:nvSpPr>
        <p:spPr bwMode="gray">
          <a:xfrm>
            <a:off x="-1210178" y="2133433"/>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5" name="Rectangle 71">
            <a:extLst>
              <a:ext uri="{FF2B5EF4-FFF2-40B4-BE49-F238E27FC236}">
                <a16:creationId xmlns:a16="http://schemas.microsoft.com/office/drawing/2014/main" id="{0A9544F5-843C-2616-90F2-CEFE5599DDD3}"/>
              </a:ext>
            </a:extLst>
          </p:cNvPr>
          <p:cNvSpPr>
            <a:spLocks noChangeArrowheads="1"/>
          </p:cNvSpPr>
          <p:nvPr/>
        </p:nvSpPr>
        <p:spPr bwMode="gray">
          <a:xfrm>
            <a:off x="-1210178" y="1541636"/>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66" name="Rectangle 71">
            <a:extLst>
              <a:ext uri="{FF2B5EF4-FFF2-40B4-BE49-F238E27FC236}">
                <a16:creationId xmlns:a16="http://schemas.microsoft.com/office/drawing/2014/main" id="{D3E2BE0C-9637-4F35-4FA5-01D989F7DFAA}"/>
              </a:ext>
            </a:extLst>
          </p:cNvPr>
          <p:cNvSpPr>
            <a:spLocks noChangeArrowheads="1"/>
          </p:cNvSpPr>
          <p:nvPr/>
        </p:nvSpPr>
        <p:spPr bwMode="gray">
          <a:xfrm>
            <a:off x="-1210178" y="963261"/>
            <a:ext cx="1008393" cy="453669"/>
          </a:xfrm>
          <a:prstGeom prst="roundRect">
            <a:avLst/>
          </a:prstGeom>
          <a:solidFill>
            <a:schemeClr val="bg1">
              <a:alpha val="50047"/>
            </a:schemeClr>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Guide</a:t>
            </a:r>
          </a:p>
        </p:txBody>
      </p:sp>
      <p:sp>
        <p:nvSpPr>
          <p:cNvPr id="29" name="Rectangle 142">
            <a:extLst>
              <a:ext uri="{FF2B5EF4-FFF2-40B4-BE49-F238E27FC236}">
                <a16:creationId xmlns:a16="http://schemas.microsoft.com/office/drawing/2014/main" id="{DC847CC2-EEEF-DFB9-05A0-0CE1CF58E034}"/>
              </a:ext>
            </a:extLst>
          </p:cNvPr>
          <p:cNvSpPr>
            <a:spLocks noChangeArrowheads="1"/>
          </p:cNvSpPr>
          <p:nvPr/>
        </p:nvSpPr>
        <p:spPr bwMode="gray">
          <a:xfrm>
            <a:off x="5657486" y="307696"/>
            <a:ext cx="1135723" cy="412425"/>
          </a:xfrm>
          <a:prstGeom prst="roundRect">
            <a:avLst/>
          </a:prstGeom>
          <a:solidFill>
            <a:srgbClr val="A5E4FF"/>
          </a:solidFill>
          <a:ln w="12700" algn="ctr">
            <a:solidFill>
              <a:schemeClr val="tx1"/>
            </a:solidFill>
            <a:miter lim="800000"/>
            <a:headEnd/>
            <a:tailEnd/>
          </a:ln>
        </p:spPr>
        <p:txBody>
          <a:bodyPr lIns="41583" tIns="41583" rIns="41583" bIns="41583" anchor="ctr"/>
          <a:lstStyle/>
          <a:p>
            <a:pPr algn="ctr"/>
            <a:r>
              <a:rPr lang="en-GB" sz="1400" b="1" dirty="0">
                <a:solidFill>
                  <a:sysClr val="windowText" lastClr="000000"/>
                </a:solidFill>
              </a:rPr>
              <a:t>DESF 1</a:t>
            </a:r>
          </a:p>
        </p:txBody>
      </p:sp>
      <p:sp>
        <p:nvSpPr>
          <p:cNvPr id="43" name="Rectangle 142">
            <a:extLst>
              <a:ext uri="{FF2B5EF4-FFF2-40B4-BE49-F238E27FC236}">
                <a16:creationId xmlns:a16="http://schemas.microsoft.com/office/drawing/2014/main" id="{C0F46E4B-7E22-7C13-4E59-B63BE93BFD12}"/>
              </a:ext>
            </a:extLst>
          </p:cNvPr>
          <p:cNvSpPr>
            <a:spLocks noChangeArrowheads="1"/>
          </p:cNvSpPr>
          <p:nvPr/>
        </p:nvSpPr>
        <p:spPr bwMode="gray">
          <a:xfrm>
            <a:off x="7019561" y="307696"/>
            <a:ext cx="1135723" cy="412425"/>
          </a:xfrm>
          <a:prstGeom prst="roundRect">
            <a:avLst/>
          </a:prstGeom>
          <a:solidFill>
            <a:srgbClr val="FFD17D"/>
          </a:solidFill>
          <a:ln w="12700" algn="ctr">
            <a:solidFill>
              <a:schemeClr val="tx1"/>
            </a:solidFill>
            <a:miter lim="800000"/>
            <a:headEnd/>
            <a:tailEnd/>
          </a:ln>
        </p:spPr>
        <p:txBody>
          <a:bodyPr lIns="41583" tIns="41583" rIns="41583" bIns="41583" anchor="ctr"/>
          <a:lstStyle/>
          <a:p>
            <a:pPr algn="ctr"/>
            <a:r>
              <a:rPr lang="en-GB" sz="1400" b="1" dirty="0">
                <a:solidFill>
                  <a:sysClr val="windowText" lastClr="000000"/>
                </a:solidFill>
              </a:rPr>
              <a:t>DESF 2</a:t>
            </a:r>
          </a:p>
        </p:txBody>
      </p:sp>
      <p:sp>
        <p:nvSpPr>
          <p:cNvPr id="67" name="Rectangle 142">
            <a:extLst>
              <a:ext uri="{FF2B5EF4-FFF2-40B4-BE49-F238E27FC236}">
                <a16:creationId xmlns:a16="http://schemas.microsoft.com/office/drawing/2014/main" id="{61F360F6-B383-03A8-16B5-C0481C6010B1}"/>
              </a:ext>
            </a:extLst>
          </p:cNvPr>
          <p:cNvSpPr>
            <a:spLocks noChangeArrowheads="1"/>
          </p:cNvSpPr>
          <p:nvPr/>
        </p:nvSpPr>
        <p:spPr bwMode="gray">
          <a:xfrm>
            <a:off x="8358504" y="307696"/>
            <a:ext cx="1135723" cy="412425"/>
          </a:xfrm>
          <a:prstGeom prst="roundRect">
            <a:avLst/>
          </a:prstGeom>
          <a:solidFill>
            <a:srgbClr val="FFAD9B"/>
          </a:solidFill>
          <a:ln w="12700" algn="ctr">
            <a:solidFill>
              <a:schemeClr val="tx1"/>
            </a:solidFill>
            <a:miter lim="800000"/>
            <a:headEnd/>
            <a:tailEnd/>
          </a:ln>
        </p:spPr>
        <p:txBody>
          <a:bodyPr lIns="41583" tIns="41583" rIns="41583" bIns="41583" anchor="ctr"/>
          <a:lstStyle/>
          <a:p>
            <a:pPr algn="ctr"/>
            <a:r>
              <a:rPr lang="en-GB" sz="1400" b="1" dirty="0">
                <a:solidFill>
                  <a:sysClr val="windowText" lastClr="000000"/>
                </a:solidFill>
              </a:rPr>
              <a:t>DESF 3</a:t>
            </a:r>
          </a:p>
        </p:txBody>
      </p:sp>
    </p:spTree>
    <p:extLst>
      <p:ext uri="{BB962C8B-B14F-4D97-AF65-F5344CB8AC3E}">
        <p14:creationId xmlns:p14="http://schemas.microsoft.com/office/powerpoint/2010/main" val="114894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CA1E-5524-7FFE-F729-5174EF37B3C8}"/>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42ABEDAC-C848-A503-B396-349BEB5E13CB}"/>
              </a:ext>
            </a:extLst>
          </p:cNvPr>
          <p:cNvSpPr/>
          <p:nvPr/>
        </p:nvSpPr>
        <p:spPr>
          <a:xfrm>
            <a:off x="147563" y="1516543"/>
            <a:ext cx="11860825" cy="914400"/>
          </a:xfrm>
          <a:prstGeom prst="rect">
            <a:avLst/>
          </a:prstGeom>
          <a:solidFill>
            <a:schemeClr val="bg1">
              <a:lumMod val="95000"/>
            </a:schemeClr>
          </a:solidFill>
          <a:ln w="9525" algn="ctr">
            <a:noFill/>
            <a:miter lim="800000"/>
            <a:headEnd/>
            <a:tailEnd/>
          </a:ln>
        </p:spPr>
        <p:txBody>
          <a:bodyPr wrap="none" lIns="91440" tIns="91440" rIns="91440" bIns="91440" anchor="t"/>
          <a:lstStyle/>
          <a:p>
            <a:r>
              <a:rPr lang="en-GB" sz="1200" dirty="0" err="1">
                <a:solidFill>
                  <a:schemeClr val="tx1"/>
                </a:solidFill>
              </a:rPr>
              <a:t>Uitleg</a:t>
            </a:r>
            <a:endParaRPr lang="en-GB" sz="1200" dirty="0">
              <a:solidFill>
                <a:schemeClr val="tx1"/>
              </a:solidFill>
            </a:endParaRPr>
          </a:p>
        </p:txBody>
      </p:sp>
      <p:sp>
        <p:nvSpPr>
          <p:cNvPr id="2" name="Rectangle 1">
            <a:extLst>
              <a:ext uri="{FF2B5EF4-FFF2-40B4-BE49-F238E27FC236}">
                <a16:creationId xmlns:a16="http://schemas.microsoft.com/office/drawing/2014/main" id="{03132795-3FEC-4991-2DC5-85A792CFAD9B}"/>
              </a:ext>
            </a:extLst>
          </p:cNvPr>
          <p:cNvSpPr/>
          <p:nvPr/>
        </p:nvSpPr>
        <p:spPr>
          <a:xfrm>
            <a:off x="147562" y="3023746"/>
            <a:ext cx="11860825" cy="914400"/>
          </a:xfrm>
          <a:prstGeom prst="rect">
            <a:avLst/>
          </a:prstGeom>
          <a:solidFill>
            <a:schemeClr val="bg1">
              <a:lumMod val="95000"/>
            </a:schemeClr>
          </a:solidFill>
          <a:ln w="9525" algn="ctr">
            <a:noFill/>
            <a:miter lim="800000"/>
            <a:headEnd/>
            <a:tailEnd/>
          </a:ln>
        </p:spPr>
        <p:txBody>
          <a:bodyPr wrap="none" lIns="91440" tIns="91440" rIns="91440" bIns="91440" anchor="t"/>
          <a:lstStyle/>
          <a:p>
            <a:r>
              <a:rPr lang="en-GB" sz="1200" dirty="0" err="1">
                <a:solidFill>
                  <a:schemeClr val="tx1"/>
                </a:solidFill>
              </a:rPr>
              <a:t>Uitleg</a:t>
            </a:r>
            <a:endParaRPr lang="en-GB" sz="1200" dirty="0">
              <a:solidFill>
                <a:schemeClr val="tx1"/>
              </a:solidFill>
            </a:endParaRPr>
          </a:p>
        </p:txBody>
      </p:sp>
      <p:sp>
        <p:nvSpPr>
          <p:cNvPr id="3" name="Rectangle 1">
            <a:extLst>
              <a:ext uri="{FF2B5EF4-FFF2-40B4-BE49-F238E27FC236}">
                <a16:creationId xmlns:a16="http://schemas.microsoft.com/office/drawing/2014/main" id="{8CB8AAAD-145C-7584-2221-BD3A65AED16F}"/>
              </a:ext>
            </a:extLst>
          </p:cNvPr>
          <p:cNvSpPr/>
          <p:nvPr/>
        </p:nvSpPr>
        <p:spPr>
          <a:xfrm>
            <a:off x="147561" y="4530949"/>
            <a:ext cx="11860825" cy="914400"/>
          </a:xfrm>
          <a:prstGeom prst="rect">
            <a:avLst/>
          </a:prstGeom>
          <a:solidFill>
            <a:schemeClr val="bg1">
              <a:lumMod val="95000"/>
            </a:schemeClr>
          </a:solidFill>
          <a:ln w="9525" algn="ctr">
            <a:noFill/>
            <a:miter lim="800000"/>
            <a:headEnd/>
            <a:tailEnd/>
          </a:ln>
        </p:spPr>
        <p:txBody>
          <a:bodyPr wrap="none" lIns="91440" tIns="91440" rIns="91440" bIns="91440" anchor="t"/>
          <a:lstStyle/>
          <a:p>
            <a:r>
              <a:rPr lang="en-GB" sz="1200">
                <a:solidFill>
                  <a:schemeClr val="tx1"/>
                </a:solidFill>
              </a:rPr>
              <a:t>Uitleg</a:t>
            </a:r>
          </a:p>
        </p:txBody>
      </p:sp>
      <p:sp>
        <p:nvSpPr>
          <p:cNvPr id="5" name="Rectangle 1">
            <a:extLst>
              <a:ext uri="{FF2B5EF4-FFF2-40B4-BE49-F238E27FC236}">
                <a16:creationId xmlns:a16="http://schemas.microsoft.com/office/drawing/2014/main" id="{379FB927-3EE6-2F5A-2F55-A1FFBF814CD2}"/>
              </a:ext>
            </a:extLst>
          </p:cNvPr>
          <p:cNvSpPr/>
          <p:nvPr/>
        </p:nvSpPr>
        <p:spPr>
          <a:xfrm>
            <a:off x="147561" y="6023473"/>
            <a:ext cx="11860825" cy="682715"/>
          </a:xfrm>
          <a:prstGeom prst="rect">
            <a:avLst/>
          </a:prstGeom>
          <a:solidFill>
            <a:schemeClr val="bg1">
              <a:lumMod val="95000"/>
            </a:schemeClr>
          </a:solidFill>
          <a:ln w="9525" algn="ctr">
            <a:noFill/>
            <a:miter lim="800000"/>
            <a:headEnd/>
            <a:tailEnd/>
          </a:ln>
        </p:spPr>
        <p:txBody>
          <a:bodyPr wrap="none" lIns="91440" tIns="91440" rIns="91440" bIns="91440" anchor="t"/>
          <a:lstStyle/>
          <a:p>
            <a:r>
              <a:rPr lang="en-GB" sz="1200" dirty="0" err="1">
                <a:solidFill>
                  <a:schemeClr val="tx1"/>
                </a:solidFill>
              </a:rPr>
              <a:t>Uitleg</a:t>
            </a:r>
            <a:endParaRPr lang="en-GB" sz="1200" dirty="0">
              <a:solidFill>
                <a:schemeClr val="tx1"/>
              </a:solidFill>
            </a:endParaRPr>
          </a:p>
        </p:txBody>
      </p:sp>
      <p:sp>
        <p:nvSpPr>
          <p:cNvPr id="8" name="Rectangle 72">
            <a:extLst>
              <a:ext uri="{FF2B5EF4-FFF2-40B4-BE49-F238E27FC236}">
                <a16:creationId xmlns:a16="http://schemas.microsoft.com/office/drawing/2014/main" id="{1F6B9042-3F55-2027-9385-889C585F3AF9}"/>
              </a:ext>
            </a:extLst>
          </p:cNvPr>
          <p:cNvSpPr>
            <a:spLocks noChangeArrowheads="1"/>
          </p:cNvSpPr>
          <p:nvPr/>
        </p:nvSpPr>
        <p:spPr bwMode="gray">
          <a:xfrm>
            <a:off x="147562" y="2503325"/>
            <a:ext cx="2254116" cy="448039"/>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sp>
        <p:nvSpPr>
          <p:cNvPr id="9" name="Rectangle 72">
            <a:extLst>
              <a:ext uri="{FF2B5EF4-FFF2-40B4-BE49-F238E27FC236}">
                <a16:creationId xmlns:a16="http://schemas.microsoft.com/office/drawing/2014/main" id="{D8588F37-F30A-4299-1708-2539EFBA9E30}"/>
              </a:ext>
            </a:extLst>
          </p:cNvPr>
          <p:cNvSpPr>
            <a:spLocks noChangeArrowheads="1"/>
          </p:cNvSpPr>
          <p:nvPr/>
        </p:nvSpPr>
        <p:spPr bwMode="gray">
          <a:xfrm>
            <a:off x="147561" y="4010528"/>
            <a:ext cx="2254117" cy="448039"/>
          </a:xfrm>
          <a:prstGeom prst="roundRect">
            <a:avLst/>
          </a:prstGeom>
          <a:solidFill>
            <a:srgbClr val="2BB96D"/>
          </a:solidFill>
          <a:ln w="6350" algn="ctr">
            <a:noFill/>
            <a:miter lim="800000"/>
            <a:headEnd/>
            <a:tailEnd/>
          </a:ln>
        </p:spPr>
        <p:txBody>
          <a:bodyPr lIns="41583" tIns="41583" rIns="41583" bIns="41583" anchor="ctr"/>
          <a:lstStyle/>
          <a:p>
            <a:pPr algn="ctr"/>
            <a:r>
              <a:rPr lang="en-GB" sz="1200" b="1">
                <a:solidFill>
                  <a:schemeClr val="bg1"/>
                </a:solidFill>
                <a:cs typeface="Arial" pitchFamily="34" charset="0"/>
              </a:rPr>
              <a:t>2. Define</a:t>
            </a:r>
          </a:p>
        </p:txBody>
      </p:sp>
      <p:sp>
        <p:nvSpPr>
          <p:cNvPr id="11" name="Rectangle 72">
            <a:extLst>
              <a:ext uri="{FF2B5EF4-FFF2-40B4-BE49-F238E27FC236}">
                <a16:creationId xmlns:a16="http://schemas.microsoft.com/office/drawing/2014/main" id="{8CBA11EE-E0DF-D889-EB8E-C4F02CC24F81}"/>
              </a:ext>
            </a:extLst>
          </p:cNvPr>
          <p:cNvSpPr>
            <a:spLocks noChangeArrowheads="1"/>
          </p:cNvSpPr>
          <p:nvPr/>
        </p:nvSpPr>
        <p:spPr bwMode="gray">
          <a:xfrm>
            <a:off x="147562" y="996122"/>
            <a:ext cx="2254116" cy="448039"/>
          </a:xfrm>
          <a:prstGeom prst="roundRect">
            <a:avLst/>
          </a:prstGeom>
          <a:solidFill>
            <a:schemeClr val="accent1"/>
          </a:solidFill>
          <a:ln w="6350" algn="ctr">
            <a:noFill/>
            <a:miter lim="800000"/>
            <a:headEnd/>
            <a:tailEnd/>
          </a:ln>
        </p:spPr>
        <p:txBody>
          <a:bodyPr lIns="41583" tIns="41583" rIns="41583" bIns="41583" anchor="ctr"/>
          <a:lstStyle/>
          <a:p>
            <a:pPr algn="ctr"/>
            <a:r>
              <a:rPr lang="en-GB" sz="1400" b="1" dirty="0">
                <a:solidFill>
                  <a:schemeClr val="bg2"/>
                </a:solidFill>
                <a:cs typeface="Arial" pitchFamily="34" charset="0"/>
              </a:rPr>
              <a:t>Orchestrate</a:t>
            </a:r>
          </a:p>
        </p:txBody>
      </p:sp>
      <p:sp>
        <p:nvSpPr>
          <p:cNvPr id="12" name="Rectangle 73">
            <a:extLst>
              <a:ext uri="{FF2B5EF4-FFF2-40B4-BE49-F238E27FC236}">
                <a16:creationId xmlns:a16="http://schemas.microsoft.com/office/drawing/2014/main" id="{B97A6FC1-9A10-2626-A586-9A1AD478E57D}"/>
              </a:ext>
            </a:extLst>
          </p:cNvPr>
          <p:cNvSpPr>
            <a:spLocks noChangeArrowheads="1"/>
          </p:cNvSpPr>
          <p:nvPr/>
        </p:nvSpPr>
        <p:spPr bwMode="gray">
          <a:xfrm>
            <a:off x="147561" y="5517731"/>
            <a:ext cx="2254117" cy="433363"/>
          </a:xfrm>
          <a:prstGeom prst="roundRect">
            <a:avLst/>
          </a:prstGeom>
          <a:solidFill>
            <a:schemeClr val="accent2"/>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4. Deliver</a:t>
            </a:r>
          </a:p>
        </p:txBody>
      </p:sp>
      <p:sp>
        <p:nvSpPr>
          <p:cNvPr id="17" name="Titel 4">
            <a:extLst>
              <a:ext uri="{FF2B5EF4-FFF2-40B4-BE49-F238E27FC236}">
                <a16:creationId xmlns:a16="http://schemas.microsoft.com/office/drawing/2014/main" id="{3496B393-B428-7AD6-2BFC-C8E172B56B8D}"/>
              </a:ext>
            </a:extLst>
          </p:cNvPr>
          <p:cNvSpPr txBox="1">
            <a:spLocks/>
          </p:cNvSpPr>
          <p:nvPr/>
        </p:nvSpPr>
        <p:spPr>
          <a:xfrm>
            <a:off x="0" y="1"/>
            <a:ext cx="9870510" cy="883034"/>
          </a:xfrm>
          <a:prstGeom prst="rect">
            <a:avLst/>
          </a:prstGeom>
        </p:spPr>
        <p:txBody>
          <a:bodyPr vert="horz" lIns="274320" tIns="274320" rIns="91440" bIns="45720" rtlCol="0" anchor="t">
            <a:norm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Digital </a:t>
            </a:r>
            <a:r>
              <a:rPr lang="nl-NL" sz="3200" dirty="0" err="1">
                <a:solidFill>
                  <a:schemeClr val="tx1">
                    <a:lumMod val="85000"/>
                    <a:lumOff val="15000"/>
                  </a:schemeClr>
                </a:solidFill>
              </a:rPr>
              <a:t>Ecosystems</a:t>
            </a:r>
            <a:r>
              <a:rPr lang="nl-NL" sz="3200" dirty="0">
                <a:solidFill>
                  <a:schemeClr val="tx1">
                    <a:lumMod val="85000"/>
                    <a:lumOff val="15000"/>
                  </a:schemeClr>
                </a:solidFill>
              </a:rPr>
              <a:t> Services Framework</a:t>
            </a:r>
          </a:p>
        </p:txBody>
      </p:sp>
    </p:spTree>
    <p:extLst>
      <p:ext uri="{BB962C8B-B14F-4D97-AF65-F5344CB8AC3E}">
        <p14:creationId xmlns:p14="http://schemas.microsoft.com/office/powerpoint/2010/main" val="88540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5"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EC9F-584D-9FE7-A364-C5B978A078D8}"/>
            </a:ext>
          </a:extLst>
        </p:cNvPr>
        <p:cNvGrpSpPr/>
        <p:nvPr/>
      </p:nvGrpSpPr>
      <p:grpSpPr>
        <a:xfrm>
          <a:off x="0" y="0"/>
          <a:ext cx="0" cy="0"/>
          <a:chOff x="0" y="0"/>
          <a:chExt cx="0" cy="0"/>
        </a:xfrm>
      </p:grpSpPr>
      <p:sp>
        <p:nvSpPr>
          <p:cNvPr id="18" name="Rectangle 77">
            <a:extLst>
              <a:ext uri="{FF2B5EF4-FFF2-40B4-BE49-F238E27FC236}">
                <a16:creationId xmlns:a16="http://schemas.microsoft.com/office/drawing/2014/main" id="{4DBDC21A-F283-FCB7-7C23-3D6D4557FB8A}"/>
              </a:ext>
            </a:extLst>
          </p:cNvPr>
          <p:cNvSpPr>
            <a:spLocks noChangeArrowheads="1"/>
          </p:cNvSpPr>
          <p:nvPr/>
        </p:nvSpPr>
        <p:spPr bwMode="gray">
          <a:xfrm>
            <a:off x="5030165" y="1270992"/>
            <a:ext cx="1249295" cy="453668"/>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900" dirty="0"/>
              <a:t>The why of</a:t>
            </a:r>
          </a:p>
          <a:p>
            <a:pPr algn="ctr"/>
            <a:r>
              <a:rPr lang="en-GB" sz="900" dirty="0"/>
              <a:t>ecosystems</a:t>
            </a:r>
          </a:p>
        </p:txBody>
      </p:sp>
      <p:sp>
        <p:nvSpPr>
          <p:cNvPr id="2" name="Rectangle 1">
            <a:extLst>
              <a:ext uri="{FF2B5EF4-FFF2-40B4-BE49-F238E27FC236}">
                <a16:creationId xmlns:a16="http://schemas.microsoft.com/office/drawing/2014/main" id="{64A429F3-395B-3CD3-46C8-64F91E58B04B}"/>
              </a:ext>
            </a:extLst>
          </p:cNvPr>
          <p:cNvSpPr/>
          <p:nvPr/>
        </p:nvSpPr>
        <p:spPr>
          <a:xfrm>
            <a:off x="268746" y="2112616"/>
            <a:ext cx="4433427" cy="342929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r>
              <a:rPr lang="nl-NL" sz="1400" b="1" dirty="0">
                <a:solidFill>
                  <a:schemeClr val="tx1"/>
                </a:solidFill>
              </a:rPr>
              <a:t>Korte toelichting bij doel van presentatie</a:t>
            </a:r>
            <a:endParaRPr lang="nl-NL" sz="1400" dirty="0"/>
          </a:p>
          <a:p>
            <a:endParaRPr lang="nl-NL" sz="1400" b="1" dirty="0">
              <a:solidFill>
                <a:schemeClr val="tx1"/>
              </a:solidFill>
            </a:endParaRPr>
          </a:p>
          <a:p>
            <a:r>
              <a:rPr lang="nl-NL" sz="1400" dirty="0">
                <a:solidFill>
                  <a:schemeClr val="tx1"/>
                </a:solidFill>
              </a:rPr>
              <a:t>Een inspirerend verhaal over ecosystemen laat zien waarom samenwerking krachtiger is dan individueel opereren. Het maakt de voordelen tastbaar, motiveert stakeholders en creëert een gedeelde visie. Mensen verbinden zich niet aan modellen of structuren, maar aan verhalen die laten zien hoe ecosystemen innovatie versnellen, problemen oplossen en impact vergroten. </a:t>
            </a:r>
          </a:p>
          <a:p>
            <a:endParaRPr lang="en-GB" sz="1400" b="1" dirty="0">
              <a:solidFill>
                <a:schemeClr val="tx1"/>
              </a:solidFill>
            </a:endParaRPr>
          </a:p>
        </p:txBody>
      </p:sp>
      <p:sp>
        <p:nvSpPr>
          <p:cNvPr id="3" name="Rechthoek 2">
            <a:extLst>
              <a:ext uri="{FF2B5EF4-FFF2-40B4-BE49-F238E27FC236}">
                <a16:creationId xmlns:a16="http://schemas.microsoft.com/office/drawing/2014/main" id="{DB0305D5-338E-FE59-0E1F-22D96CC68604}"/>
              </a:ext>
            </a:extLst>
          </p:cNvPr>
          <p:cNvSpPr/>
          <p:nvPr/>
        </p:nvSpPr>
        <p:spPr>
          <a:xfrm>
            <a:off x="268746" y="6235547"/>
            <a:ext cx="1879543" cy="3855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999" tIns="35999" rIns="35999" bIns="35999" numCol="1" spcCol="0" rtlCol="0" fromWordArt="0" anchor="ctr" anchorCtr="0" forceAA="0" compatLnSpc="1">
            <a:prstTxWarp prst="textNoShape">
              <a:avLst/>
            </a:prstTxWarp>
            <a:noAutofit/>
          </a:bodyPr>
          <a:lstStyle/>
          <a:p>
            <a:pPr algn="ctr"/>
            <a:r>
              <a:rPr lang="nl-NL" sz="1000" b="1" dirty="0">
                <a:solidFill>
                  <a:schemeClr val="bg1"/>
                </a:solidFill>
              </a:rPr>
              <a:t>Link naar de presentatie</a:t>
            </a:r>
          </a:p>
        </p:txBody>
      </p:sp>
      <p:pic>
        <p:nvPicPr>
          <p:cNvPr id="5" name="Afbeelding 3">
            <a:extLst>
              <a:ext uri="{FF2B5EF4-FFF2-40B4-BE49-F238E27FC236}">
                <a16:creationId xmlns:a16="http://schemas.microsoft.com/office/drawing/2014/main" id="{B1AAE662-0594-E26D-0CE0-C49D0FF08E6E}"/>
              </a:ext>
            </a:extLst>
          </p:cNvPr>
          <p:cNvPicPr>
            <a:picLocks noChangeAspect="1"/>
          </p:cNvPicPr>
          <p:nvPr/>
        </p:nvPicPr>
        <p:blipFill>
          <a:blip r:embed="rId2"/>
          <a:stretch>
            <a:fillRect/>
          </a:stretch>
        </p:blipFill>
        <p:spPr>
          <a:xfrm>
            <a:off x="5516432" y="2112616"/>
            <a:ext cx="6096528" cy="3429297"/>
          </a:xfrm>
          <a:prstGeom prst="rect">
            <a:avLst/>
          </a:prstGeom>
        </p:spPr>
      </p:pic>
      <p:sp>
        <p:nvSpPr>
          <p:cNvPr id="6" name="Titel 4">
            <a:extLst>
              <a:ext uri="{FF2B5EF4-FFF2-40B4-BE49-F238E27FC236}">
                <a16:creationId xmlns:a16="http://schemas.microsoft.com/office/drawing/2014/main" id="{3F2F7382-712D-B3AD-84EE-C0E2D666E97C}"/>
              </a:ext>
            </a:extLst>
          </p:cNvPr>
          <p:cNvSpPr txBox="1">
            <a:spLocks/>
          </p:cNvSpPr>
          <p:nvPr/>
        </p:nvSpPr>
        <p:spPr>
          <a:xfrm>
            <a:off x="0" y="1"/>
            <a:ext cx="9870510" cy="883034"/>
          </a:xfrm>
          <a:prstGeom prst="rect">
            <a:avLst/>
          </a:prstGeom>
        </p:spPr>
        <p:txBody>
          <a:bodyPr vert="horz" lIns="274320" tIns="274320" rIns="91440" bIns="45720" rtlCol="0" anchor="t">
            <a:noAutofit/>
          </a:bodyPr>
          <a:lstStyle>
            <a:lvl1pPr algn="l" defTabSz="914400" rtl="0" eaLnBrk="1" latinLnBrk="0" hangingPunct="1">
              <a:lnSpc>
                <a:spcPct val="90000"/>
              </a:lnSpc>
              <a:spcBef>
                <a:spcPct val="0"/>
              </a:spcBef>
              <a:buNone/>
              <a:defRPr sz="4400" kern="1200">
                <a:solidFill>
                  <a:schemeClr val="accent1"/>
                </a:solidFill>
                <a:latin typeface="Metropolis"/>
                <a:ea typeface="+mj-ea"/>
                <a:cs typeface="+mj-cs"/>
              </a:defRPr>
            </a:lvl1pPr>
          </a:lstStyle>
          <a:p>
            <a:r>
              <a:rPr lang="nl-NL" sz="3200" dirty="0">
                <a:solidFill>
                  <a:schemeClr val="tx1">
                    <a:lumMod val="85000"/>
                    <a:lumOff val="15000"/>
                  </a:schemeClr>
                </a:solidFill>
              </a:rPr>
              <a:t>Digital </a:t>
            </a:r>
            <a:r>
              <a:rPr lang="nl-NL" sz="3200" dirty="0" err="1">
                <a:solidFill>
                  <a:schemeClr val="tx1">
                    <a:lumMod val="85000"/>
                    <a:lumOff val="15000"/>
                  </a:schemeClr>
                </a:solidFill>
              </a:rPr>
              <a:t>Ecosystems</a:t>
            </a:r>
            <a:r>
              <a:rPr lang="nl-NL" sz="3200" dirty="0">
                <a:solidFill>
                  <a:schemeClr val="tx1">
                    <a:lumMod val="85000"/>
                    <a:lumOff val="15000"/>
                  </a:schemeClr>
                </a:solidFill>
              </a:rPr>
              <a:t> Services Framework</a:t>
            </a:r>
          </a:p>
          <a:p>
            <a:r>
              <a:rPr lang="nl-NL" sz="1800" dirty="0">
                <a:solidFill>
                  <a:schemeClr val="tx1">
                    <a:lumMod val="85000"/>
                    <a:lumOff val="15000"/>
                  </a:schemeClr>
                </a:solidFill>
              </a:rPr>
              <a:t>Discover – </a:t>
            </a:r>
            <a:r>
              <a:rPr lang="nl-NL" sz="1800" dirty="0" err="1">
                <a:solidFill>
                  <a:schemeClr val="tx1">
                    <a:lumMod val="85000"/>
                    <a:lumOff val="15000"/>
                  </a:schemeClr>
                </a:solidFill>
              </a:rPr>
              <a:t>Strategy</a:t>
            </a:r>
            <a:r>
              <a:rPr lang="nl-NL" sz="1800" dirty="0">
                <a:solidFill>
                  <a:schemeClr val="tx1">
                    <a:lumMod val="85000"/>
                    <a:lumOff val="15000"/>
                  </a:schemeClr>
                </a:solidFill>
              </a:rPr>
              <a:t> – The </a:t>
            </a:r>
            <a:r>
              <a:rPr lang="nl-NL" sz="1800" dirty="0" err="1">
                <a:solidFill>
                  <a:schemeClr val="tx1">
                    <a:lumMod val="85000"/>
                    <a:lumOff val="15000"/>
                  </a:schemeClr>
                </a:solidFill>
              </a:rPr>
              <a:t>why</a:t>
            </a:r>
            <a:r>
              <a:rPr lang="nl-NL" sz="1800" dirty="0">
                <a:solidFill>
                  <a:schemeClr val="tx1">
                    <a:lumMod val="85000"/>
                    <a:lumOff val="15000"/>
                  </a:schemeClr>
                </a:solidFill>
              </a:rPr>
              <a:t> of </a:t>
            </a:r>
            <a:r>
              <a:rPr lang="nl-NL" sz="1800" dirty="0" err="1">
                <a:solidFill>
                  <a:schemeClr val="tx1">
                    <a:lumMod val="85000"/>
                    <a:lumOff val="15000"/>
                  </a:schemeClr>
                </a:solidFill>
              </a:rPr>
              <a:t>ecosystems</a:t>
            </a:r>
            <a:endParaRPr lang="nl-NL" sz="1800" dirty="0">
              <a:solidFill>
                <a:schemeClr val="tx1">
                  <a:lumMod val="85000"/>
                  <a:lumOff val="15000"/>
                </a:schemeClr>
              </a:solidFill>
            </a:endParaRPr>
          </a:p>
        </p:txBody>
      </p:sp>
      <p:sp>
        <p:nvSpPr>
          <p:cNvPr id="13" name="Rectangle 72">
            <a:extLst>
              <a:ext uri="{FF2B5EF4-FFF2-40B4-BE49-F238E27FC236}">
                <a16:creationId xmlns:a16="http://schemas.microsoft.com/office/drawing/2014/main" id="{C931A178-8ED8-9554-D449-020E629260DF}"/>
              </a:ext>
            </a:extLst>
          </p:cNvPr>
          <p:cNvSpPr>
            <a:spLocks noChangeArrowheads="1"/>
          </p:cNvSpPr>
          <p:nvPr/>
        </p:nvSpPr>
        <p:spPr bwMode="gray">
          <a:xfrm>
            <a:off x="268746" y="1272850"/>
            <a:ext cx="2606040" cy="457200"/>
          </a:xfrm>
          <a:prstGeom prst="roundRect">
            <a:avLst/>
          </a:prstGeom>
          <a:solidFill>
            <a:srgbClr val="32C878"/>
          </a:solidFill>
          <a:ln w="6350" algn="ctr">
            <a:noFill/>
            <a:miter lim="800000"/>
            <a:headEnd/>
            <a:tailEnd/>
          </a:ln>
        </p:spPr>
        <p:txBody>
          <a:bodyPr lIns="41583" tIns="41583" rIns="41583" bIns="41583" anchor="ctr"/>
          <a:lstStyle/>
          <a:p>
            <a:pPr algn="ctr"/>
            <a:r>
              <a:rPr lang="en-GB" sz="1200" b="1" dirty="0">
                <a:solidFill>
                  <a:schemeClr val="bg1"/>
                </a:solidFill>
                <a:cs typeface="Arial" pitchFamily="34" charset="0"/>
              </a:rPr>
              <a:t>1. Discover</a:t>
            </a:r>
          </a:p>
        </p:txBody>
      </p:sp>
      <p:cxnSp>
        <p:nvCxnSpPr>
          <p:cNvPr id="15" name="Straight Arrow Connector 14">
            <a:extLst>
              <a:ext uri="{FF2B5EF4-FFF2-40B4-BE49-F238E27FC236}">
                <a16:creationId xmlns:a16="http://schemas.microsoft.com/office/drawing/2014/main" id="{E7F2526C-08E4-BC06-6914-62C9507DC5F1}"/>
              </a:ext>
            </a:extLst>
          </p:cNvPr>
          <p:cNvCxnSpPr>
            <a:stCxn id="13" idx="3"/>
          </p:cNvCxnSpPr>
          <p:nvPr/>
        </p:nvCxnSpPr>
        <p:spPr>
          <a:xfrm>
            <a:off x="2874786" y="1501450"/>
            <a:ext cx="573493"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71">
            <a:extLst>
              <a:ext uri="{FF2B5EF4-FFF2-40B4-BE49-F238E27FC236}">
                <a16:creationId xmlns:a16="http://schemas.microsoft.com/office/drawing/2014/main" id="{AD0A964C-CD32-D235-BDAF-48B2BB723822}"/>
              </a:ext>
            </a:extLst>
          </p:cNvPr>
          <p:cNvSpPr>
            <a:spLocks noChangeArrowheads="1"/>
          </p:cNvSpPr>
          <p:nvPr/>
        </p:nvSpPr>
        <p:spPr bwMode="gray">
          <a:xfrm>
            <a:off x="3448279" y="1270991"/>
            <a:ext cx="1008393" cy="453669"/>
          </a:xfrm>
          <a:prstGeom prst="roundRect">
            <a:avLst/>
          </a:prstGeom>
          <a:solidFill>
            <a:schemeClr val="bg1"/>
          </a:solidFill>
          <a:ln w="19050" algn="ctr">
            <a:solidFill>
              <a:srgbClr val="00A3A1"/>
            </a:solidFill>
            <a:miter lim="800000"/>
            <a:headEnd/>
            <a:tailEnd/>
          </a:ln>
        </p:spPr>
        <p:txBody>
          <a:bodyPr lIns="41583" tIns="41583" rIns="41583" bIns="41583" anchor="ctr"/>
          <a:lstStyle/>
          <a:p>
            <a:pPr algn="ctr"/>
            <a:r>
              <a:rPr lang="en-GB" sz="1000" b="1" dirty="0">
                <a:cs typeface="Arial" pitchFamily="34" charset="0"/>
              </a:rPr>
              <a:t>Strategy</a:t>
            </a:r>
          </a:p>
        </p:txBody>
      </p:sp>
      <p:cxnSp>
        <p:nvCxnSpPr>
          <p:cNvPr id="17" name="Straight Arrow Connector 16">
            <a:extLst>
              <a:ext uri="{FF2B5EF4-FFF2-40B4-BE49-F238E27FC236}">
                <a16:creationId xmlns:a16="http://schemas.microsoft.com/office/drawing/2014/main" id="{4C53A5FB-919D-D3AE-CD0D-45B874BE8B7D}"/>
              </a:ext>
            </a:extLst>
          </p:cNvPr>
          <p:cNvCxnSpPr/>
          <p:nvPr/>
        </p:nvCxnSpPr>
        <p:spPr>
          <a:xfrm>
            <a:off x="4450198" y="1501450"/>
            <a:ext cx="573493"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596"/>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86b5d1913aaaf4f47ac6d907c661dafd3bcadcb"/>
  <p:tag name="MENTIMETER_SERIES_ID_KEY" val="alg3vwztwxp5t4hxatqpyex65n63w1ri"/>
</p:tagLst>
</file>

<file path=ppt/theme/theme1.xml><?xml version="1.0" encoding="utf-8"?>
<a:theme xmlns:a="http://schemas.openxmlformats.org/drawingml/2006/main" name="Office Theme">
  <a:themeElements>
    <a:clrScheme name="DEI">
      <a:dk1>
        <a:sysClr val="windowText" lastClr="000000"/>
      </a:dk1>
      <a:lt1>
        <a:sysClr val="window" lastClr="FFFFFF"/>
      </a:lt1>
      <a:dk2>
        <a:srgbClr val="D1D3CF"/>
      </a:dk2>
      <a:lt2>
        <a:srgbClr val="FFFFFF"/>
      </a:lt2>
      <a:accent1>
        <a:srgbClr val="006683"/>
      </a:accent1>
      <a:accent2>
        <a:srgbClr val="009E4B"/>
      </a:accent2>
      <a:accent3>
        <a:srgbClr val="474F40"/>
      </a:accent3>
      <a:accent4>
        <a:srgbClr val="1C55A0"/>
      </a:accent4>
      <a:accent5>
        <a:srgbClr val="B8A200"/>
      </a:accent5>
      <a:accent6>
        <a:srgbClr val="F2F2F2"/>
      </a:accent6>
      <a:hlink>
        <a:srgbClr val="C60307"/>
      </a:hlink>
      <a:folHlink>
        <a:srgbClr val="25C6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UWV Kenniskleuren">
      <a:dk1>
        <a:sysClr val="windowText" lastClr="000000"/>
      </a:dk1>
      <a:lt1>
        <a:sysClr val="window" lastClr="FFFFFF"/>
      </a:lt1>
      <a:dk2>
        <a:srgbClr val="593166"/>
      </a:dk2>
      <a:lt2>
        <a:srgbClr val="1690D0"/>
      </a:lt2>
      <a:accent1>
        <a:srgbClr val="41AD49"/>
      </a:accent1>
      <a:accent2>
        <a:srgbClr val="E23527"/>
      </a:accent2>
      <a:accent3>
        <a:srgbClr val="1690D0"/>
      </a:accent3>
      <a:accent4>
        <a:srgbClr val="593166"/>
      </a:accent4>
      <a:accent5>
        <a:srgbClr val="7E8287"/>
      </a:accent5>
      <a:accent6>
        <a:srgbClr val="214E9E"/>
      </a:accent6>
      <a:hlink>
        <a:srgbClr val="214E9E"/>
      </a:hlink>
      <a:folHlink>
        <a:srgbClr val="593166"/>
      </a:folHlink>
    </a:clrScheme>
    <a:fontScheme name="UW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WV Blauw">
      <a:srgbClr val="006ACA"/>
    </a:custClr>
    <a:custClr name="UWV Donker Blauw">
      <a:srgbClr val="001588"/>
    </a:custClr>
    <a:custClr name="UWV Grijs">
      <a:srgbClr val="646569"/>
    </a:custClr>
    <a:custClr name="UWV Groen">
      <a:srgbClr val="4D9C2D"/>
    </a:custClr>
    <a:custClr name="UWV Signaal Rood">
      <a:srgbClr val="FF4338"/>
    </a:custClr>
    <a:custClr name="UWV Signaal Oranje">
      <a:srgbClr val="FF4D00"/>
    </a:custClr>
    <a:custClr name="UWV Signaal Groen">
      <a:srgbClr val="B8FF00"/>
    </a:custClr>
    <a:custClr name="Wit">
      <a:srgbClr val="FFFFFF"/>
    </a:custClr>
    <a:custClr name="Zwart">
      <a:srgbClr val="000000"/>
    </a:custClr>
    <a:custClr>
      <a:srgbClr val="FFFFFF"/>
    </a:custClr>
    <a:custClr name="UWV Blauw 65%">
      <a:srgbClr val="599EDC"/>
    </a:custClr>
    <a:custClr name="UWV Donker Blauw 65%">
      <a:srgbClr val="5967B1"/>
    </a:custClr>
    <a:custClr name="UWV Grijs 65%">
      <a:srgbClr val="9B9A9E"/>
    </a:custClr>
    <a:custClr name="UWV Groen 65%">
      <a:srgbClr val="89BF73"/>
    </a:custClr>
    <a:custClr>
      <a:srgbClr val="FFFFFF"/>
    </a:custClr>
    <a:custClr>
      <a:srgbClr val="FFFFFF"/>
    </a:custClr>
    <a:custClr>
      <a:srgbClr val="FFFFFF"/>
    </a:custClr>
    <a:custClr>
      <a:srgbClr val="FFFFFF"/>
    </a:custClr>
    <a:custClr>
      <a:srgbClr val="FFFFFF"/>
    </a:custClr>
    <a:custClr>
      <a:srgbClr val="FFFFFF"/>
    </a:custClr>
    <a:custClr name="UWV Blauw 35%">
      <a:srgbClr val="A6CBEC"/>
    </a:custClr>
    <a:custClr name="UWV Donker Blauw 35%">
      <a:srgbClr val="C5B5C7"/>
    </a:custClr>
    <a:custClr name="UWV Grijs 35%">
      <a:srgbClr val="C9C9CB"/>
    </a:custClr>
    <a:custClr name="UWV Groen 35%">
      <a:srgbClr val="C3DEB6"/>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56a284-332f-4bb6-8e54-edf539934b68" xsi:nil="true"/>
    <lcf76f155ced4ddcb4097134ff3c332f xmlns="4a31499d-f4a2-4084-8d72-844f877c8d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20E65A25BBBF46B88E3E95065477C0" ma:contentTypeVersion="19" ma:contentTypeDescription="Create a new document." ma:contentTypeScope="" ma:versionID="1e6de5f08a93f58f67a38335eb5fc3e5">
  <xsd:schema xmlns:xsd="http://www.w3.org/2001/XMLSchema" xmlns:xs="http://www.w3.org/2001/XMLSchema" xmlns:p="http://schemas.microsoft.com/office/2006/metadata/properties" xmlns:ns2="4a31499d-f4a2-4084-8d72-844f877c8d64" xmlns:ns3="f656a284-332f-4bb6-8e54-edf539934b68" targetNamespace="http://schemas.microsoft.com/office/2006/metadata/properties" ma:root="true" ma:fieldsID="88817a6f8dd61eaba7f97e514e6db596" ns2:_="" ns3:_="">
    <xsd:import namespace="4a31499d-f4a2-4084-8d72-844f877c8d64"/>
    <xsd:import namespace="f656a284-332f-4bb6-8e54-edf539934b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31499d-f4a2-4084-8d72-844f877c8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ad9a90-3c55-4952-b1b4-fde4c12b5b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56a284-332f-4bb6-8e54-edf539934b6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d817c3-e38c-4744-b9e6-7f7a7eb94379}" ma:internalName="TaxCatchAll" ma:showField="CatchAllData" ma:web="f656a284-332f-4bb6-8e54-edf539934b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3255B-BE4C-478B-9E04-860A58DA2700}">
  <ds:schemaRefs>
    <ds:schemaRef ds:uri="http://purl.org/dc/dcmitype/"/>
    <ds:schemaRef ds:uri="07c710dc-c3b8-447c-afe3-1630018b8462"/>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fb4d82c7-6fe2-4d09-ac62-36fa6410b66a"/>
    <ds:schemaRef ds:uri="http://schemas.microsoft.com/office/2006/metadata/properties"/>
  </ds:schemaRefs>
</ds:datastoreItem>
</file>

<file path=customXml/itemProps2.xml><?xml version="1.0" encoding="utf-8"?>
<ds:datastoreItem xmlns:ds="http://schemas.openxmlformats.org/officeDocument/2006/customXml" ds:itemID="{2AF227A4-FDA9-4CB2-A164-51C1F0583FDA}"/>
</file>

<file path=customXml/itemProps3.xml><?xml version="1.0" encoding="utf-8"?>
<ds:datastoreItem xmlns:ds="http://schemas.openxmlformats.org/officeDocument/2006/customXml" ds:itemID="{C3D5CE1C-8064-4B82-AD7E-DFC24DAD85CF}">
  <ds:schemaRefs>
    <ds:schemaRef ds:uri="http://schemas.microsoft.com/sharepoint/v3/contenttype/forms"/>
  </ds:schemaRefs>
</ds:datastoreItem>
</file>

<file path=docMetadata/LabelInfo.xml><?xml version="1.0" encoding="utf-8"?>
<clbl:labelList xmlns:clbl="http://schemas.microsoft.com/office/2020/mipLabelMetadata">
  <clbl:label id="{7e2842e1-665b-484c-aece-8136836bf73a}" enabled="1" method="Privileged" siteId="{f6eb77fb-3a22-43b2-99fd-eb5d61fccc02}" contentBits="0" removed="0"/>
</clbl:labelList>
</file>

<file path=docProps/app.xml><?xml version="1.0" encoding="utf-8"?>
<Properties xmlns="http://schemas.openxmlformats.org/officeDocument/2006/extended-properties" xmlns:vt="http://schemas.openxmlformats.org/officeDocument/2006/docPropsVTypes">
  <TotalTime>8812</TotalTime>
  <Words>1013</Words>
  <Application>Microsoft Office PowerPoint</Application>
  <PresentationFormat>Breedbeeld</PresentationFormat>
  <Paragraphs>449</Paragraphs>
  <Slides>11</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Asap</vt:lpstr>
      <vt:lpstr>Calibri</vt:lpstr>
      <vt:lpstr>Metropolis</vt:lpstr>
      <vt:lpstr>Verdana</vt:lpstr>
      <vt:lpstr>Office Theme</vt:lpstr>
      <vt:lpstr>PowerPoint-presentatie</vt:lpstr>
      <vt:lpstr>DEBB model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je wel!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Bart</dc:creator>
  <cp:lastModifiedBy>Bart van der Linden</cp:lastModifiedBy>
  <cp:revision>11</cp:revision>
  <dcterms:modified xsi:type="dcterms:W3CDTF">2025-06-27T08:18:07Z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0x0101008520E65A25BBBF46B88E3E95065477C0</vt:lpwstr>
  </property>
</Properties>
</file>